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5" r:id="rId7"/>
    <p:sldId id="267" r:id="rId8"/>
    <p:sldId id="264" r:id="rId9"/>
    <p:sldId id="262" r:id="rId10"/>
    <p:sldId id="268" r:id="rId11"/>
    <p:sldId id="269" r:id="rId12"/>
    <p:sldId id="263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0" autoAdjust="0"/>
  </p:normalViewPr>
  <p:slideViewPr>
    <p:cSldViewPr>
      <p:cViewPr varScale="1">
        <p:scale>
          <a:sx n="61" d="100"/>
          <a:sy n="61" d="100"/>
        </p:scale>
        <p:origin x="-135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A78FEB-396B-4DB5-BF46-6F179F68BE0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C970B5-3FEB-479A-A7AB-7B6832BA5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9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4BE473-B3B2-4A5C-8CBE-2048F749BCF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625DA-D769-4A22-B659-B814B73BBC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4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954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CA52FB-FF06-439B-8852-6D71CC98F0F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7A2443-78FF-4564-A5C8-8F5D9FE2A7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1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DA604E-D0B5-4C0B-A324-B284A64A788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1537BB-A5EB-471A-88B7-6DE3E8F85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45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7A1BD1-D558-44B7-9051-BD2FE4D02A5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AF49A8-E797-4457-BB52-8BAAE5D9C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4D5730-59A0-4AF5-81BF-A9C39F8A41E6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F6F711-7B81-47F3-BBB8-A013C3B47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52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6052D9-708E-4CB2-86AD-B54E471A398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713D5C-0EAA-4BFF-A062-E8434772F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3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B271AF-F3BF-4B79-8EEB-8203F6E1B8A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6F7F67-4201-4082-93B8-269B89C72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3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A046B-8C62-48E4-9888-F0828C734A9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70312C-C3F4-4525-975C-E536146D0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4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alt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654175" y="1916832"/>
            <a:ext cx="7340600" cy="1470025"/>
          </a:xfr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Развитие технического творчества </a:t>
            </a:r>
            <a:b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 </a:t>
            </a:r>
            <a:r>
              <a:rPr lang="en-US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младшей группе </a:t>
            </a:r>
            <a:b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Уголок конструирования</a:t>
            </a:r>
            <a:b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«ГОРОД МАСТЕРОВ»</a:t>
            </a:r>
            <a:endParaRPr lang="ru-RU" alt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97152"/>
            <a:ext cx="6400800" cy="129614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</a:rPr>
              <a:t>Киямова</a:t>
            </a:r>
            <a:r>
              <a:rPr lang="ru-RU" b="1" dirty="0" smtClean="0">
                <a:solidFill>
                  <a:schemeClr val="tx1"/>
                </a:solidFill>
              </a:rPr>
              <a:t> Л.Р.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41847" y="116632"/>
            <a:ext cx="8352928" cy="7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СП «Детский сад Улыбка» ГБОУ СОШ с.Камышла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04813"/>
            <a:ext cx="7964513" cy="998537"/>
          </a:xfrm>
        </p:spPr>
        <p:txBody>
          <a:bodyPr/>
          <a:lstStyle/>
          <a:p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помощью авторских пособий 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азвиваю мелкую моторику - на пуговицах «Собери улитку»,</a:t>
            </a:r>
            <a:b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 на липучках – «Морские обитатели»</a:t>
            </a:r>
            <a:endParaRPr lang="ru-RU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Downloads\1668673575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26" y="342900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wnloads\1668611501306.jpg"/>
          <p:cNvPicPr>
            <a:picLocks noChangeAspect="1" noChangeArrowheads="1"/>
          </p:cNvPicPr>
          <p:nvPr/>
        </p:nvPicPr>
        <p:blipFill rotWithShape="1">
          <a:blip r:embed="rId3"/>
          <a:srcRect b="13698"/>
          <a:stretch/>
        </p:blipFill>
        <p:spPr bwMode="auto">
          <a:xfrm>
            <a:off x="1547664" y="1606476"/>
            <a:ext cx="2303475" cy="2650615"/>
          </a:xfrm>
          <a:prstGeom prst="rect">
            <a:avLst/>
          </a:prstGeom>
          <a:noFill/>
        </p:spPr>
      </p:pic>
      <p:pic>
        <p:nvPicPr>
          <p:cNvPr id="4099" name="Picture 3" descr="C:\Users\пк\Downloads\1668611501327.jpg"/>
          <p:cNvPicPr>
            <a:picLocks noChangeAspect="1" noChangeArrowheads="1"/>
          </p:cNvPicPr>
          <p:nvPr/>
        </p:nvPicPr>
        <p:blipFill rotWithShape="1">
          <a:blip r:embed="rId4"/>
          <a:srcRect b="29614"/>
          <a:stretch/>
        </p:blipFill>
        <p:spPr bwMode="auto">
          <a:xfrm>
            <a:off x="6228184" y="1606476"/>
            <a:ext cx="2703872" cy="246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Также много других дидактических игр, направленных на логическое мышление, запоминанию цветов</a:t>
            </a:r>
            <a:endParaRPr lang="ru-RU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269">
            <a:off x="1552641" y="1388297"/>
            <a:ext cx="2486717" cy="31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Пользователь\Downloads\1668673574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2708920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16347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53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ownloads\1668611501198.jpg"/>
          <p:cNvPicPr>
            <a:picLocks noChangeAspect="1" noChangeArrowheads="1"/>
          </p:cNvPicPr>
          <p:nvPr/>
        </p:nvPicPr>
        <p:blipFill>
          <a:blip r:embed="rId2"/>
          <a:srcRect l="13132" t="18292" r="21211" b="21400"/>
          <a:stretch>
            <a:fillRect/>
          </a:stretch>
        </p:blipFill>
        <p:spPr bwMode="auto">
          <a:xfrm rot="5400000">
            <a:off x="1635852" y="1192762"/>
            <a:ext cx="3214710" cy="2214578"/>
          </a:xfrm>
          <a:prstGeom prst="rect">
            <a:avLst/>
          </a:prstGeom>
          <a:noFill/>
        </p:spPr>
      </p:pic>
      <p:pic>
        <p:nvPicPr>
          <p:cNvPr id="6150" name="Picture 6" descr="C:\Users\пк\Downloads\1668611501219.jpg"/>
          <p:cNvPicPr>
            <a:picLocks noChangeAspect="1" noChangeArrowheads="1"/>
          </p:cNvPicPr>
          <p:nvPr/>
        </p:nvPicPr>
        <p:blipFill>
          <a:blip r:embed="rId3"/>
          <a:srcRect t="7463" b="17910"/>
          <a:stretch>
            <a:fillRect/>
          </a:stretch>
        </p:blipFill>
        <p:spPr bwMode="auto">
          <a:xfrm>
            <a:off x="4932040" y="913241"/>
            <a:ext cx="3009136" cy="2994165"/>
          </a:xfrm>
          <a:prstGeom prst="rect">
            <a:avLst/>
          </a:prstGeom>
          <a:noFill/>
        </p:spPr>
      </p:pic>
      <p:pic>
        <p:nvPicPr>
          <p:cNvPr id="6152" name="Picture 8" descr="C:\Users\пк\Downloads\1668611501157.jpg"/>
          <p:cNvPicPr>
            <a:picLocks noChangeAspect="1" noChangeArrowheads="1"/>
          </p:cNvPicPr>
          <p:nvPr/>
        </p:nvPicPr>
        <p:blipFill>
          <a:blip r:embed="rId4"/>
          <a:srcRect t="23077" b="44231"/>
          <a:stretch>
            <a:fillRect/>
          </a:stretch>
        </p:blipFill>
        <p:spPr bwMode="auto">
          <a:xfrm>
            <a:off x="4226426" y="4168526"/>
            <a:ext cx="4301152" cy="1874854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ownloads\1668673575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8" y="4168526"/>
            <a:ext cx="1643994" cy="21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1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обро\U3c9a057b94b24b2a8be6111c97469714D.jpg_35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8" b="20526"/>
          <a:stretch/>
        </p:blipFill>
        <p:spPr bwMode="auto">
          <a:xfrm>
            <a:off x="1979712" y="4366951"/>
            <a:ext cx="3061692" cy="18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В дальнейшей работе собираюсь использовать  «Кубики Никитина»,  логические задачи,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игру «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</a:rPr>
              <a:t>Танграм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», «Монгольскую игру», пополнить уголок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конструкторами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«Магнитный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</a:rPr>
              <a:t>Лего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» и «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</a:rPr>
              <a:t>Тико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 Хрустальный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Пользователь\Downloads\16686735751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3" b="20168"/>
          <a:stretch/>
        </p:blipFill>
        <p:spPr bwMode="auto">
          <a:xfrm>
            <a:off x="1763688" y="1834712"/>
            <a:ext cx="2422767" cy="25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16686735750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4" b="20599"/>
          <a:stretch/>
        </p:blipFill>
        <p:spPr bwMode="auto">
          <a:xfrm>
            <a:off x="4860032" y="1945182"/>
            <a:ext cx="2664296" cy="1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4037258"/>
            <a:ext cx="2304256" cy="2335255"/>
          </a:xfrm>
        </p:spPr>
      </p:pic>
    </p:spTree>
    <p:extLst>
      <p:ext uri="{BB962C8B-B14F-4D97-AF65-F5344CB8AC3E}">
        <p14:creationId xmlns:p14="http://schemas.microsoft.com/office/powerpoint/2010/main" val="281686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654175" y="1916832"/>
            <a:ext cx="6950273" cy="1512168"/>
          </a:xfr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461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ownloads\1668611501023.jpg"/>
          <p:cNvPicPr>
            <a:picLocks noChangeAspect="1" noChangeArrowheads="1"/>
          </p:cNvPicPr>
          <p:nvPr/>
        </p:nvPicPr>
        <p:blipFill rotWithShape="1">
          <a:blip r:embed="rId2"/>
          <a:srcRect l="10553" t="22" r="9698" b="-22"/>
          <a:stretch/>
        </p:blipFill>
        <p:spPr bwMode="auto">
          <a:xfrm>
            <a:off x="1835696" y="2204864"/>
            <a:ext cx="6480720" cy="445761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60648"/>
            <a:ext cx="7845428" cy="4781550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Конструирование — обожаемый детьми и очень полезный для развития творческих способностей, мышления и мелкой моторики вид деятельности дошкольников. Уголок конструирования или зона конструктивно-модельной деятельности являются важной частью развивающей среды группы</a:t>
            </a:r>
          </a:p>
          <a:p>
            <a:pPr algn="just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09088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16800" cy="998537"/>
          </a:xfrm>
        </p:spPr>
        <p:txBody>
          <a:bodyPr/>
          <a:lstStyle/>
          <a:p>
            <a:r>
              <a:rPr lang="ru-RU" altLang="ru-RU" sz="3000" b="1" dirty="0">
                <a:solidFill>
                  <a:schemeClr val="accent2">
                    <a:lumMod val="75000"/>
                  </a:schemeClr>
                </a:solidFill>
              </a:rPr>
              <a:t>Описание уголка конструирования </a:t>
            </a:r>
            <a:r>
              <a:rPr lang="ru-RU" alt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группы</a:t>
            </a:r>
            <a:endParaRPr lang="ru-RU" alt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344816" cy="561662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400" dirty="0"/>
              <a:t>Пластмассовые конструкторы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Деревянные кирпичики 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Строительные наборы с деталями разных форм и размеров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Мягкие модули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/>
              <a:t>Лего</a:t>
            </a:r>
            <a:r>
              <a:rPr lang="ru-RU" sz="1400" dirty="0" smtClean="0"/>
              <a:t> «Дупло»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Конструктор </a:t>
            </a:r>
            <a:r>
              <a:rPr lang="ru-RU" sz="1400" dirty="0" smtClean="0"/>
              <a:t>липучки 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Деревянные </a:t>
            </a:r>
            <a:r>
              <a:rPr lang="ru-RU" sz="1400" dirty="0" smtClean="0"/>
              <a:t>конструктор 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Конструктор присоски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Мозаика крупная и мелкая 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Конструктор «ТИКО»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Блоки </a:t>
            </a:r>
            <a:r>
              <a:rPr lang="ru-RU" sz="1400" dirty="0" err="1" smtClean="0"/>
              <a:t>Дьенеша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Цветные счетные палочки </a:t>
            </a:r>
            <a:r>
              <a:rPr lang="ru-RU" sz="1400" dirty="0" err="1" smtClean="0"/>
              <a:t>Кюизинера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Для </a:t>
            </a:r>
            <a:r>
              <a:rPr lang="ru-RU" sz="1400" dirty="0"/>
              <a:t>обыгрывания- машинки, мелкие игрушки, зверюшки, человечки и пр.</a:t>
            </a:r>
          </a:p>
          <a:p>
            <a:pPr marL="0" indent="0">
              <a:buNone/>
            </a:pPr>
            <a:r>
              <a:rPr lang="ru-RU" sz="1400" dirty="0" smtClean="0"/>
              <a:t>	Авторские пособия:  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1400" dirty="0"/>
              <a:t>Конструктор </a:t>
            </a:r>
            <a:r>
              <a:rPr lang="ru-RU" sz="1400" dirty="0" smtClean="0"/>
              <a:t> «Собери улитку» (с пуговицами)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1400" dirty="0"/>
              <a:t>Конструктор из картона </a:t>
            </a:r>
            <a:r>
              <a:rPr lang="ru-RU" sz="1400" dirty="0" smtClean="0"/>
              <a:t>«Собери елочку»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Дидактическая игра «Собери цепочку»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Дидактическая игра «Геометрические фигуры»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Дидактическая игра «Повтори узор» (Крышки)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Игра с прищепками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Папки-схемы, образцы, иллюстрации, карточки для конструирования </a:t>
            </a:r>
            <a:endParaRPr lang="ru-RU" sz="1400" dirty="0"/>
          </a:p>
          <a:p>
            <a:pPr>
              <a:buNone/>
            </a:pPr>
            <a:endParaRPr lang="ru-RU" sz="1400" dirty="0"/>
          </a:p>
          <a:p>
            <a:pPr marL="0" indent="0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7389" cy="998537"/>
          </a:xfrm>
        </p:spPr>
        <p:txBody>
          <a:bodyPr/>
          <a:lstStyle/>
          <a:p>
            <a:r>
              <a:rPr lang="ru-RU" altLang="ru-RU" sz="3000" b="1" dirty="0">
                <a:solidFill>
                  <a:schemeClr val="accent2">
                    <a:lumMod val="75000"/>
                  </a:schemeClr>
                </a:solidFill>
              </a:rPr>
              <a:t>Фавориты в нашей группе – </a:t>
            </a:r>
            <a:r>
              <a:rPr lang="ru-RU" altLang="ru-RU" sz="3000" b="1" dirty="0" err="1">
                <a:solidFill>
                  <a:schemeClr val="accent2">
                    <a:lumMod val="75000"/>
                  </a:schemeClr>
                </a:solidFill>
              </a:rPr>
              <a:t>лего</a:t>
            </a:r>
            <a:r>
              <a:rPr lang="ru-RU" altLang="ru-RU" sz="3000" b="1" dirty="0">
                <a:solidFill>
                  <a:schemeClr val="accent2">
                    <a:lumMod val="75000"/>
                  </a:schemeClr>
                </a:solidFill>
              </a:rPr>
              <a:t>, деревянный конструктор и пластмассовые кубики. </a:t>
            </a:r>
          </a:p>
        </p:txBody>
      </p:sp>
      <p:pic>
        <p:nvPicPr>
          <p:cNvPr id="1026" name="Picture 2" descr="C:\Users\пк\Downloads\1668611501562.jpg"/>
          <p:cNvPicPr>
            <a:picLocks noChangeAspect="1" noChangeArrowheads="1"/>
          </p:cNvPicPr>
          <p:nvPr/>
        </p:nvPicPr>
        <p:blipFill>
          <a:blip r:embed="rId3"/>
          <a:srcRect t="8911" b="13860"/>
          <a:stretch>
            <a:fillRect/>
          </a:stretch>
        </p:blipFill>
        <p:spPr bwMode="auto">
          <a:xfrm>
            <a:off x="5143504" y="3857628"/>
            <a:ext cx="2714644" cy="2795327"/>
          </a:xfrm>
          <a:prstGeom prst="rect">
            <a:avLst/>
          </a:prstGeom>
          <a:noFill/>
        </p:spPr>
      </p:pic>
      <p:pic>
        <p:nvPicPr>
          <p:cNvPr id="1027" name="Picture 3" descr="C:\Users\пк\Downloads\1668611501540.jpg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2214546" y="3929066"/>
            <a:ext cx="2714629" cy="2714644"/>
          </a:xfrm>
          <a:prstGeom prst="rect">
            <a:avLst/>
          </a:prstGeom>
          <a:noFill/>
        </p:spPr>
      </p:pic>
      <p:pic>
        <p:nvPicPr>
          <p:cNvPr id="1028" name="Picture 4" descr="C:\Users\пк\Downloads\1668611501519.jpg"/>
          <p:cNvPicPr>
            <a:picLocks noChangeAspect="1" noChangeArrowheads="1"/>
          </p:cNvPicPr>
          <p:nvPr/>
        </p:nvPicPr>
        <p:blipFill>
          <a:blip r:embed="rId5"/>
          <a:srcRect b="14546"/>
          <a:stretch>
            <a:fillRect/>
          </a:stretch>
        </p:blipFill>
        <p:spPr bwMode="auto">
          <a:xfrm>
            <a:off x="5072066" y="1268020"/>
            <a:ext cx="2786082" cy="2518170"/>
          </a:xfrm>
          <a:prstGeom prst="rect">
            <a:avLst/>
          </a:prstGeom>
          <a:noFill/>
        </p:spPr>
      </p:pic>
      <p:pic>
        <p:nvPicPr>
          <p:cNvPr id="1029" name="Picture 5" descr="C:\Users\пк\Downloads\1668611501583.jpg"/>
          <p:cNvPicPr>
            <a:picLocks noChangeAspect="1" noChangeArrowheads="1"/>
          </p:cNvPicPr>
          <p:nvPr/>
        </p:nvPicPr>
        <p:blipFill>
          <a:blip r:embed="rId6"/>
          <a:srcRect b="22059"/>
          <a:stretch>
            <a:fillRect/>
          </a:stretch>
        </p:blipFill>
        <p:spPr bwMode="auto">
          <a:xfrm>
            <a:off x="2214546" y="1262047"/>
            <a:ext cx="2643206" cy="2524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B893B-5E8D-4F13-9913-83F85C4A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0"/>
            <a:ext cx="8631246" cy="998537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счетными палочками по схеме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к\Downloads\1668611501498.jpg"/>
          <p:cNvPicPr>
            <a:picLocks noChangeAspect="1" noChangeArrowheads="1"/>
          </p:cNvPicPr>
          <p:nvPr/>
        </p:nvPicPr>
        <p:blipFill>
          <a:blip r:embed="rId2"/>
          <a:srcRect b="42307"/>
          <a:stretch>
            <a:fillRect/>
          </a:stretch>
        </p:blipFill>
        <p:spPr bwMode="auto">
          <a:xfrm>
            <a:off x="4786314" y="818765"/>
            <a:ext cx="3657597" cy="2895987"/>
          </a:xfrm>
          <a:prstGeom prst="rect">
            <a:avLst/>
          </a:prstGeom>
          <a:noFill/>
        </p:spPr>
      </p:pic>
      <p:pic>
        <p:nvPicPr>
          <p:cNvPr id="2051" name="Picture 3" descr="C:\Users\пк\Downloads\1668611501456.jpg"/>
          <p:cNvPicPr>
            <a:picLocks noChangeAspect="1" noChangeArrowheads="1"/>
          </p:cNvPicPr>
          <p:nvPr/>
        </p:nvPicPr>
        <p:blipFill>
          <a:blip r:embed="rId3"/>
          <a:srcRect t="19425" b="22301"/>
          <a:stretch>
            <a:fillRect/>
          </a:stretch>
        </p:blipFill>
        <p:spPr bwMode="auto">
          <a:xfrm>
            <a:off x="1285852" y="3786189"/>
            <a:ext cx="3571900" cy="2775318"/>
          </a:xfrm>
          <a:prstGeom prst="rect">
            <a:avLst/>
          </a:prstGeom>
          <a:noFill/>
        </p:spPr>
      </p:pic>
      <p:pic>
        <p:nvPicPr>
          <p:cNvPr id="2052" name="Picture 4" descr="C:\Users\пк\Downloads\1668611501419.jpg"/>
          <p:cNvPicPr>
            <a:picLocks noChangeAspect="1" noChangeArrowheads="1"/>
          </p:cNvPicPr>
          <p:nvPr/>
        </p:nvPicPr>
        <p:blipFill>
          <a:blip r:embed="rId4"/>
          <a:srcRect b="16216"/>
          <a:stretch>
            <a:fillRect/>
          </a:stretch>
        </p:blipFill>
        <p:spPr bwMode="auto">
          <a:xfrm>
            <a:off x="4857752" y="3786190"/>
            <a:ext cx="3765474" cy="2714644"/>
          </a:xfrm>
          <a:prstGeom prst="rect">
            <a:avLst/>
          </a:prstGeom>
          <a:noFill/>
        </p:spPr>
      </p:pic>
      <p:pic>
        <p:nvPicPr>
          <p:cNvPr id="2053" name="Picture 5" descr="C:\Users\пк\Downloads\1668611501402.jpg"/>
          <p:cNvPicPr>
            <a:picLocks noChangeAspect="1" noChangeArrowheads="1"/>
          </p:cNvPicPr>
          <p:nvPr/>
        </p:nvPicPr>
        <p:blipFill>
          <a:blip r:embed="rId5"/>
          <a:srcRect b="28658"/>
          <a:stretch>
            <a:fillRect/>
          </a:stretch>
        </p:blipFill>
        <p:spPr bwMode="auto">
          <a:xfrm>
            <a:off x="1500166" y="857232"/>
            <a:ext cx="3214710" cy="2854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57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1668611501372.jpg"/>
          <p:cNvPicPr>
            <a:picLocks noChangeAspect="1" noChangeArrowheads="1"/>
          </p:cNvPicPr>
          <p:nvPr/>
        </p:nvPicPr>
        <p:blipFill rotWithShape="1">
          <a:blip r:embed="rId2"/>
          <a:srcRect t="11562" b="29388"/>
          <a:stretch/>
        </p:blipFill>
        <p:spPr bwMode="auto">
          <a:xfrm>
            <a:off x="1835696" y="1534212"/>
            <a:ext cx="3330366" cy="262215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C0B75A-9F36-4CC9-BBCC-7BA38AA0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813"/>
            <a:ext cx="7848997" cy="998537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Приучаю детей работать с блоками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</a:rPr>
              <a:t>Дьенеша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, «Палочками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</a:rPr>
              <a:t>Кюизенера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», определяем цвет, размер, изучаем геометрические фигуры (по схеме), изучаем счет</a:t>
            </a:r>
            <a:endParaRPr lang="ru-RU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6925" y="1340768"/>
            <a:ext cx="2483507" cy="1796780"/>
          </a:xfrm>
        </p:spPr>
      </p:pic>
      <p:pic>
        <p:nvPicPr>
          <p:cNvPr id="1026" name="Picture 2" descr="C:\Users\Пользователь\Downloads\16686735750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4479" r="-10629" b="22584"/>
          <a:stretch/>
        </p:blipFill>
        <p:spPr bwMode="auto">
          <a:xfrm>
            <a:off x="2427789" y="4149080"/>
            <a:ext cx="2738273" cy="22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7960"/>
            <a:ext cx="2304256" cy="30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5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813"/>
            <a:ext cx="8536017" cy="998537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Использую различные материалы для закрепления цветов и геометрических фигур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C:\Users\пк\Downloads\16686115013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643207" cy="3524275"/>
          </a:xfrm>
          <a:prstGeom prst="rect">
            <a:avLst/>
          </a:prstGeom>
          <a:noFill/>
        </p:spPr>
      </p:pic>
      <p:pic>
        <p:nvPicPr>
          <p:cNvPr id="5" name="Picture 3" descr="C:\Users\пк\Downloads\1668611501119.jpg"/>
          <p:cNvPicPr>
            <a:picLocks noChangeAspect="1" noChangeArrowheads="1"/>
          </p:cNvPicPr>
          <p:nvPr/>
        </p:nvPicPr>
        <p:blipFill>
          <a:blip r:embed="rId3"/>
          <a:srcRect b="23333"/>
          <a:stretch>
            <a:fillRect/>
          </a:stretch>
        </p:blipFill>
        <p:spPr bwMode="auto">
          <a:xfrm>
            <a:off x="5572132" y="3000372"/>
            <a:ext cx="3214697" cy="3286148"/>
          </a:xfrm>
          <a:prstGeom prst="rect">
            <a:avLst/>
          </a:prstGeom>
          <a:noFill/>
        </p:spPr>
      </p:pic>
      <p:pic>
        <p:nvPicPr>
          <p:cNvPr id="6" name="Picture 3" descr="C:\Users\пк\Downloads\1668611501080 (1).jpg"/>
          <p:cNvPicPr>
            <a:picLocks noChangeAspect="1" noChangeArrowheads="1"/>
          </p:cNvPicPr>
          <p:nvPr/>
        </p:nvPicPr>
        <p:blipFill>
          <a:blip r:embed="rId4"/>
          <a:srcRect b="32692"/>
          <a:stretch>
            <a:fillRect/>
          </a:stretch>
        </p:blipFill>
        <p:spPr bwMode="auto">
          <a:xfrm>
            <a:off x="2786050" y="1500174"/>
            <a:ext cx="3214710" cy="288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44CB3D-07AE-4080-B8B4-56BA1FA3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404813"/>
            <a:ext cx="7964513" cy="998537"/>
          </a:xfrm>
        </p:spPr>
        <p:txBody>
          <a:bodyPr/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 Конструктор помогает развивать логическое мышление.</a:t>
            </a:r>
            <a:b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4982818C-4645-4387-87FA-1ED621BA1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228" y="1309658"/>
            <a:ext cx="2513118" cy="2579436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31A7E10-9019-4D75-94FA-FF3B1D34B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357298"/>
            <a:ext cx="2160240" cy="2405959"/>
          </a:xfrm>
          <a:prstGeom prst="rect">
            <a:avLst/>
          </a:prstGeom>
        </p:spPr>
      </p:pic>
      <p:pic>
        <p:nvPicPr>
          <p:cNvPr id="6" name="Picture 7" descr="C:\Users\пк\Downloads\1668611501042.jpg"/>
          <p:cNvPicPr>
            <a:picLocks noChangeAspect="1" noChangeArrowheads="1"/>
          </p:cNvPicPr>
          <p:nvPr/>
        </p:nvPicPr>
        <p:blipFill>
          <a:blip r:embed="rId4"/>
          <a:srcRect t="11057" b="12500"/>
          <a:stretch>
            <a:fillRect/>
          </a:stretch>
        </p:blipFill>
        <p:spPr bwMode="auto">
          <a:xfrm>
            <a:off x="3852227" y="3857628"/>
            <a:ext cx="2577148" cy="2626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60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58B62F-017B-47E8-93C4-D898F359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Внедряю в работу новый конструктор «ТИКО»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к\Downloads\1668611501241.jpg"/>
          <p:cNvPicPr>
            <a:picLocks noChangeAspect="1" noChangeArrowheads="1"/>
          </p:cNvPicPr>
          <p:nvPr/>
        </p:nvPicPr>
        <p:blipFill rotWithShape="1">
          <a:blip r:embed="rId2"/>
          <a:srcRect b="17394"/>
          <a:stretch/>
        </p:blipFill>
        <p:spPr bwMode="auto">
          <a:xfrm>
            <a:off x="1907704" y="1407677"/>
            <a:ext cx="2685127" cy="2957427"/>
          </a:xfrm>
          <a:prstGeom prst="rect">
            <a:avLst/>
          </a:prstGeom>
          <a:noFill/>
        </p:spPr>
      </p:pic>
      <p:pic>
        <p:nvPicPr>
          <p:cNvPr id="5123" name="Picture 3" descr="C:\Users\пк\Downloads\1668611501262.jpg"/>
          <p:cNvPicPr>
            <a:picLocks noChangeAspect="1" noChangeArrowheads="1"/>
          </p:cNvPicPr>
          <p:nvPr/>
        </p:nvPicPr>
        <p:blipFill rotWithShape="1">
          <a:blip r:embed="rId3"/>
          <a:srcRect b="28074"/>
          <a:stretch/>
        </p:blipFill>
        <p:spPr bwMode="auto">
          <a:xfrm>
            <a:off x="5120363" y="1407677"/>
            <a:ext cx="3161132" cy="303156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9627"/>
      </p:ext>
    </p:extLst>
  </p:cSld>
  <p:clrMapOvr>
    <a:masterClrMapping/>
  </p:clrMapOvr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230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Fonarik</vt:lpstr>
      <vt:lpstr>Развитие технического творчества  во II младшей группе  Уголок конструирования «ГОРОД МАСТЕРОВ»</vt:lpstr>
      <vt:lpstr>Презентация PowerPoint</vt:lpstr>
      <vt:lpstr>Описание уголка конструирования группы</vt:lpstr>
      <vt:lpstr>Фавориты в нашей группе – лего, деревянный конструктор и пластмассовые кубики. </vt:lpstr>
      <vt:lpstr>Конструирование счетными палочками по схеме</vt:lpstr>
      <vt:lpstr>Приучаю детей работать с блоками Дьенеша, «Палочками Кюизенера», определяем цвет, размер, изучаем геометрические фигуры (по схеме), изучаем счет</vt:lpstr>
      <vt:lpstr>Использую различные материалы для закрепления цветов и геометрических фигур</vt:lpstr>
      <vt:lpstr> Конструктор помогает развивать логическое мышление. </vt:lpstr>
      <vt:lpstr>Внедряю в работу новый конструктор «ТИКО»</vt:lpstr>
      <vt:lpstr>С помощью авторских пособий  развиваю мелкую моторику - на пуговицах «Собери улитку»,  на липучках – «Морские обитатели»</vt:lpstr>
      <vt:lpstr>Также много других дидактических игр, направленных на логическое мышление, запоминанию цветов</vt:lpstr>
      <vt:lpstr>Презентация PowerPoint</vt:lpstr>
      <vt:lpstr>В дальнейшей работе собираюсь использовать  «Кубики Никитина»,  логические задачи, игру «Танграм», «Монгольскую игру», пополнить уголок конструкторами «Магнитный Лего» и «Тико Хрустальный»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конструирования</dc:title>
  <dc:subject>Фонарик</dc:subject>
  <dc:creator>Татьяна</dc:creator>
  <dc:description>http://propowerpoint.ru - Бесплатные шаблоны для презентаций. Полезные советы и уроки PowerPoint .</dc:description>
  <cp:lastModifiedBy>Пользователь</cp:lastModifiedBy>
  <cp:revision>25</cp:revision>
  <dcterms:created xsi:type="dcterms:W3CDTF">2017-11-07T14:08:08Z</dcterms:created>
  <dcterms:modified xsi:type="dcterms:W3CDTF">2022-11-17T09:21:02Z</dcterms:modified>
</cp:coreProperties>
</file>