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8" r:id="rId5"/>
    <p:sldId id="277" r:id="rId6"/>
    <p:sldId id="260" r:id="rId7"/>
    <p:sldId id="261" r:id="rId8"/>
    <p:sldId id="272" r:id="rId9"/>
    <p:sldId id="280" r:id="rId10"/>
    <p:sldId id="268" r:id="rId11"/>
    <p:sldId id="287" r:id="rId12"/>
    <p:sldId id="274" r:id="rId13"/>
    <p:sldId id="281" r:id="rId14"/>
    <p:sldId id="273" r:id="rId15"/>
    <p:sldId id="282" r:id="rId16"/>
    <p:sldId id="283" r:id="rId17"/>
    <p:sldId id="284" r:id="rId18"/>
    <p:sldId id="263" r:id="rId19"/>
    <p:sldId id="275" r:id="rId20"/>
    <p:sldId id="264" r:id="rId21"/>
    <p:sldId id="265" r:id="rId22"/>
    <p:sldId id="266" r:id="rId23"/>
    <p:sldId id="285" r:id="rId24"/>
    <p:sldId id="270" r:id="rId25"/>
    <p:sldId id="286" r:id="rId26"/>
    <p:sldId id="267" r:id="rId27"/>
    <p:sldId id="276"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25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B8FF400-B1F5-44C5-B116-4215E6671945}" type="datetimeFigureOut">
              <a:rPr lang="ru-RU" smtClean="0"/>
              <a:t>18.03.2022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8FF400-B1F5-44C5-B116-4215E6671945}" type="datetimeFigureOut">
              <a:rPr lang="ru-RU" smtClean="0"/>
              <a:t>18.03.2022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8FF400-B1F5-44C5-B116-4215E6671945}" type="datetimeFigureOut">
              <a:rPr lang="ru-RU" smtClean="0"/>
              <a:t>18.03.2022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8FF400-B1F5-44C5-B116-4215E6671945}" type="datetimeFigureOut">
              <a:rPr lang="ru-RU" smtClean="0"/>
              <a:t>18.03.2022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B8FF400-B1F5-44C5-B116-4215E6671945}" type="datetimeFigureOut">
              <a:rPr lang="ru-RU" smtClean="0"/>
              <a:t>18.03.2022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B8FF400-B1F5-44C5-B116-4215E6671945}" type="datetimeFigureOut">
              <a:rPr lang="ru-RU" smtClean="0"/>
              <a:t>18.03.2022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B8FF400-B1F5-44C5-B116-4215E6671945}" type="datetimeFigureOut">
              <a:rPr lang="ru-RU" smtClean="0"/>
              <a:t>18.03.2022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B8FF400-B1F5-44C5-B116-4215E6671945}" type="datetimeFigureOut">
              <a:rPr lang="ru-RU" smtClean="0"/>
              <a:t>18.03.2022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B8FF400-B1F5-44C5-B116-4215E6671945}" type="datetimeFigureOut">
              <a:rPr lang="ru-RU" smtClean="0"/>
              <a:t>18.03.2022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B8FF400-B1F5-44C5-B116-4215E6671945}" type="datetimeFigureOut">
              <a:rPr lang="ru-RU" smtClean="0"/>
              <a:t>18.03.2022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B8FF400-B1F5-44C5-B116-4215E6671945}" type="datetimeFigureOut">
              <a:rPr lang="ru-RU" smtClean="0"/>
              <a:t>18.03.2022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9396476-6B02-4576-B2D8-92A5BB8384C4}"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FF400-B1F5-44C5-B116-4215E6671945}" type="datetimeFigureOut">
              <a:rPr lang="ru-RU" smtClean="0"/>
              <a:t>18.03.2022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96476-6B02-4576-B2D8-92A5BB8384C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357167"/>
            <a:ext cx="7772400" cy="1143007"/>
          </a:xfrm>
        </p:spPr>
        <p:txBody>
          <a:bodyPr>
            <a:normAutofit/>
          </a:bodyPr>
          <a:lstStyle/>
          <a:p>
            <a:r>
              <a:rPr lang="ru-RU" sz="2400" dirty="0" smtClean="0">
                <a:solidFill>
                  <a:srgbClr val="7030A0"/>
                </a:solidFill>
                <a:latin typeface="Times New Roman" pitchFamily="18" charset="0"/>
                <a:cs typeface="Times New Roman" pitchFamily="18" charset="0"/>
              </a:rPr>
              <a:t>СП «Детский сад Улыбка» ГБОУ СОШ с.Камышла</a:t>
            </a:r>
            <a:endParaRPr lang="ru-RU" sz="2400" dirty="0">
              <a:solidFill>
                <a:srgbClr val="7030A0"/>
              </a:solidFill>
            </a:endParaRPr>
          </a:p>
        </p:txBody>
      </p:sp>
      <p:sp>
        <p:nvSpPr>
          <p:cNvPr id="3" name="Подзаголовок 2"/>
          <p:cNvSpPr>
            <a:spLocks noGrp="1"/>
          </p:cNvSpPr>
          <p:nvPr>
            <p:ph type="subTitle" idx="1"/>
          </p:nvPr>
        </p:nvSpPr>
        <p:spPr>
          <a:xfrm>
            <a:off x="857224" y="1714488"/>
            <a:ext cx="7572428" cy="4357718"/>
          </a:xfrm>
        </p:spPr>
        <p:txBody>
          <a:bodyPr>
            <a:normAutofit fontScale="62500" lnSpcReduction="20000"/>
          </a:bodyPr>
          <a:lstStyle/>
          <a:p>
            <a:r>
              <a:rPr lang="ru-RU" sz="4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Презентация построения</a:t>
            </a:r>
          </a:p>
          <a:p>
            <a:r>
              <a:rPr lang="ru-RU" sz="4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развивающей предметно- пространственной  среды </a:t>
            </a:r>
          </a:p>
          <a:p>
            <a:r>
              <a:rPr lang="ru-RU" sz="4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подготовительной группы «</a:t>
            </a:r>
            <a:r>
              <a:rPr lang="ru-RU" sz="46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Семицветик</a:t>
            </a:r>
            <a:r>
              <a:rPr lang="ru-RU" sz="4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r>
              <a:rPr lang="ru-RU" sz="46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к</a:t>
            </a:r>
            <a:r>
              <a:rPr lang="ru-RU" sz="4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омбинированной направленности</a:t>
            </a:r>
          </a:p>
          <a:p>
            <a:r>
              <a:rPr lang="ru-RU" sz="4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в соответствии с</a:t>
            </a:r>
          </a:p>
          <a:p>
            <a:r>
              <a:rPr lang="ru-RU" sz="4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ФГОС ДО ООП ДО ДОО</a:t>
            </a:r>
          </a:p>
          <a:p>
            <a:endParaRPr lang="ru-RU" sz="4600" dirty="0" smtClean="0">
              <a:solidFill>
                <a:srgbClr val="FF0000"/>
              </a:solidFill>
              <a:latin typeface="Times New Roman" pitchFamily="18" charset="0"/>
              <a:cs typeface="Times New Roman" pitchFamily="18" charset="0"/>
            </a:endParaRPr>
          </a:p>
          <a:p>
            <a:endParaRPr lang="ru-RU" sz="2800" dirty="0" smtClean="0">
              <a:solidFill>
                <a:srgbClr val="FF0000"/>
              </a:solidFill>
              <a:latin typeface="Times New Roman" pitchFamily="18" charset="0"/>
              <a:cs typeface="Times New Roman" pitchFamily="18" charset="0"/>
            </a:endParaRPr>
          </a:p>
          <a:p>
            <a:r>
              <a:rPr lang="ru-RU" sz="2800" dirty="0" smtClean="0">
                <a:solidFill>
                  <a:srgbClr val="FF0000"/>
                </a:solidFill>
                <a:latin typeface="Times New Roman" pitchFamily="18" charset="0"/>
                <a:cs typeface="Times New Roman" pitchFamily="18" charset="0"/>
              </a:rPr>
              <a:t>Воспитатели: </a:t>
            </a:r>
            <a:r>
              <a:rPr lang="ru-RU" sz="2800" dirty="0" err="1" smtClean="0">
                <a:solidFill>
                  <a:srgbClr val="FF0000"/>
                </a:solidFill>
                <a:latin typeface="Times New Roman" pitchFamily="18" charset="0"/>
                <a:cs typeface="Times New Roman" pitchFamily="18" charset="0"/>
              </a:rPr>
              <a:t>Кашапова</a:t>
            </a:r>
            <a:r>
              <a:rPr lang="ru-RU" sz="2800" dirty="0" smtClean="0">
                <a:solidFill>
                  <a:srgbClr val="FF0000"/>
                </a:solidFill>
                <a:latin typeface="Times New Roman" pitchFamily="18" charset="0"/>
                <a:cs typeface="Times New Roman" pitchFamily="18" charset="0"/>
              </a:rPr>
              <a:t> </a:t>
            </a:r>
            <a:r>
              <a:rPr lang="ru-RU" sz="2800" dirty="0" err="1" smtClean="0">
                <a:solidFill>
                  <a:srgbClr val="FF0000"/>
                </a:solidFill>
                <a:latin typeface="Times New Roman" pitchFamily="18" charset="0"/>
                <a:cs typeface="Times New Roman" pitchFamily="18" charset="0"/>
              </a:rPr>
              <a:t>Гулия</a:t>
            </a:r>
            <a:r>
              <a:rPr lang="ru-RU" sz="2800" dirty="0" smtClean="0">
                <a:solidFill>
                  <a:srgbClr val="FF0000"/>
                </a:solidFill>
                <a:latin typeface="Times New Roman" pitchFamily="18" charset="0"/>
                <a:cs typeface="Times New Roman" pitchFamily="18" charset="0"/>
              </a:rPr>
              <a:t> </a:t>
            </a:r>
            <a:r>
              <a:rPr lang="ru-RU" sz="2800" dirty="0" err="1" smtClean="0">
                <a:solidFill>
                  <a:srgbClr val="FF0000"/>
                </a:solidFill>
                <a:latin typeface="Times New Roman" pitchFamily="18" charset="0"/>
                <a:cs typeface="Times New Roman" pitchFamily="18" charset="0"/>
              </a:rPr>
              <a:t>Халитовна</a:t>
            </a:r>
            <a:endParaRPr lang="ru-RU" sz="2800" dirty="0" smtClean="0">
              <a:solidFill>
                <a:srgbClr val="FF0000"/>
              </a:solidFill>
              <a:latin typeface="Times New Roman" pitchFamily="18" charset="0"/>
              <a:cs typeface="Times New Roman" pitchFamily="18" charset="0"/>
            </a:endParaRPr>
          </a:p>
          <a:p>
            <a:r>
              <a:rPr lang="ru-RU" sz="2800" dirty="0" err="1" smtClean="0">
                <a:solidFill>
                  <a:srgbClr val="FF0000"/>
                </a:solidFill>
                <a:latin typeface="Times New Roman" pitchFamily="18" charset="0"/>
                <a:cs typeface="Times New Roman" pitchFamily="18" charset="0"/>
              </a:rPr>
              <a:t>Гарифуллина</a:t>
            </a:r>
            <a:r>
              <a:rPr lang="ru-RU" sz="2800" dirty="0" smtClean="0">
                <a:solidFill>
                  <a:srgbClr val="FF0000"/>
                </a:solidFill>
                <a:latin typeface="Times New Roman" pitchFamily="18" charset="0"/>
                <a:cs typeface="Times New Roman" pitchFamily="18" charset="0"/>
              </a:rPr>
              <a:t> Венера </a:t>
            </a:r>
            <a:r>
              <a:rPr lang="ru-RU" sz="2800" dirty="0" err="1" smtClean="0">
                <a:solidFill>
                  <a:srgbClr val="FF0000"/>
                </a:solidFill>
                <a:latin typeface="Times New Roman" pitchFamily="18" charset="0"/>
                <a:cs typeface="Times New Roman" pitchFamily="18" charset="0"/>
              </a:rPr>
              <a:t>Нурсахиевна</a:t>
            </a:r>
            <a:endParaRPr lang="ru-RU" sz="2800" dirty="0" smtClean="0">
              <a:solidFill>
                <a:srgbClr val="FF0000"/>
              </a:solidFill>
              <a:latin typeface="Times New Roman" pitchFamily="18" charset="0"/>
              <a:cs typeface="Times New Roman" pitchFamily="18" charset="0"/>
            </a:endParaRPr>
          </a:p>
          <a:p>
            <a:endParaRPr lang="ru-RU" sz="2800" dirty="0" smtClean="0">
              <a:solidFill>
                <a:srgbClr val="FF0000"/>
              </a:solidFill>
              <a:latin typeface="Times New Roman" pitchFamily="18" charset="0"/>
              <a:cs typeface="Times New Roman" pitchFamily="18" charset="0"/>
            </a:endParaRPr>
          </a:p>
          <a:p>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sz="2000" dirty="0" smtClean="0">
                <a:solidFill>
                  <a:schemeClr val="accent1"/>
                </a:solidFill>
                <a:latin typeface="Times New Roman" pitchFamily="18" charset="0"/>
                <a:cs typeface="Times New Roman" pitchFamily="18" charset="0"/>
              </a:rPr>
              <a:t>В </a:t>
            </a:r>
            <a:r>
              <a:rPr lang="ru-RU" sz="2000" dirty="0">
                <a:solidFill>
                  <a:schemeClr val="accent1"/>
                </a:solidFill>
                <a:latin typeface="Times New Roman" pitchFamily="18" charset="0"/>
                <a:cs typeface="Times New Roman" pitchFamily="18" charset="0"/>
              </a:rPr>
              <a:t> </a:t>
            </a:r>
            <a:r>
              <a:rPr lang="ru-RU" sz="2000" i="1" dirty="0">
                <a:solidFill>
                  <a:schemeClr val="accent1"/>
                </a:solidFill>
                <a:latin typeface="Times New Roman" pitchFamily="18" charset="0"/>
                <a:cs typeface="Times New Roman" pitchFamily="18" charset="0"/>
              </a:rPr>
              <a:t>«</a:t>
            </a:r>
            <a:r>
              <a:rPr lang="ru-RU" sz="2000" i="1" dirty="0">
                <a:solidFill>
                  <a:srgbClr val="7030A0"/>
                </a:solidFill>
                <a:latin typeface="Times New Roman" pitchFamily="18" charset="0"/>
                <a:cs typeface="Times New Roman" pitchFamily="18" charset="0"/>
              </a:rPr>
              <a:t>Нравственно-патриотическом</a:t>
            </a:r>
            <a:r>
              <a:rPr lang="ru-RU" sz="2000" i="1" dirty="0">
                <a:solidFill>
                  <a:schemeClr val="accent1"/>
                </a:solidFill>
                <a:latin typeface="Times New Roman" pitchFamily="18" charset="0"/>
                <a:cs typeface="Times New Roman" pitchFamily="18" charset="0"/>
              </a:rPr>
              <a:t>»</a:t>
            </a:r>
            <a:r>
              <a:rPr lang="ru-RU" sz="2000" dirty="0">
                <a:solidFill>
                  <a:schemeClr val="accent1"/>
                </a:solidFill>
                <a:latin typeface="Times New Roman" pitchFamily="18" charset="0"/>
                <a:cs typeface="Times New Roman" pitchFamily="18" charset="0"/>
              </a:rPr>
              <a:t> уголке </a:t>
            </a:r>
            <a:r>
              <a:rPr lang="ru-RU" sz="2000" dirty="0" smtClean="0">
                <a:solidFill>
                  <a:schemeClr val="accent1"/>
                </a:solidFill>
                <a:latin typeface="Times New Roman" pitchFamily="18" charset="0"/>
                <a:cs typeface="Times New Roman" pitchFamily="18" charset="0"/>
              </a:rPr>
              <a:t>мы разместили </a:t>
            </a:r>
            <a:r>
              <a:rPr lang="ru-RU" sz="2000" dirty="0">
                <a:solidFill>
                  <a:schemeClr val="accent1"/>
                </a:solidFill>
                <a:latin typeface="Times New Roman" pitchFamily="18" charset="0"/>
                <a:cs typeface="Times New Roman" pitchFamily="18" charset="0"/>
              </a:rPr>
              <a:t>государственную символику России, достопримечательности нашего </a:t>
            </a:r>
            <a:r>
              <a:rPr lang="ru-RU" sz="2000" dirty="0" smtClean="0">
                <a:solidFill>
                  <a:schemeClr val="accent1"/>
                </a:solidFill>
                <a:latin typeface="Times New Roman" pitchFamily="18" charset="0"/>
                <a:cs typeface="Times New Roman" pitchFamily="18" charset="0"/>
              </a:rPr>
              <a:t>села. </a:t>
            </a:r>
            <a:r>
              <a:rPr lang="ru-RU" sz="2000" dirty="0">
                <a:solidFill>
                  <a:schemeClr val="accent1"/>
                </a:solidFill>
                <a:latin typeface="Times New Roman" pitchFamily="18" charset="0"/>
                <a:cs typeface="Times New Roman" pitchFamily="18" charset="0"/>
              </a:rPr>
              <a:t>В нем находятся пособия, отражающие многонациональность нашей Родины, иллюстрационный материал по ознакомлению детей с </a:t>
            </a:r>
            <a:r>
              <a:rPr lang="ru-RU" sz="2000" dirty="0" smtClean="0">
                <a:solidFill>
                  <a:schemeClr val="accent1"/>
                </a:solidFill>
                <a:latin typeface="Times New Roman" pitchFamily="18" charset="0"/>
                <a:cs typeface="Times New Roman" pitchFamily="18" charset="0"/>
              </a:rPr>
              <a:t>обычаями и традициями малой Родины, </a:t>
            </a:r>
            <a:r>
              <a:rPr lang="ru-RU" sz="2000" dirty="0">
                <a:solidFill>
                  <a:schemeClr val="accent1"/>
                </a:solidFill>
                <a:latin typeface="Times New Roman" pitchFamily="18" charset="0"/>
                <a:cs typeface="Times New Roman" pitchFamily="18" charset="0"/>
              </a:rPr>
              <a:t>образцы народного декоративно-прикладного искусства.</a:t>
            </a:r>
          </a:p>
        </p:txBody>
      </p:sp>
      <p:pic>
        <p:nvPicPr>
          <p:cNvPr id="4098" name="Picture 2" descr="F:\Новая папка (2)\20220317_151806.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779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F:\Новая папка (2)\20220317_15183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628800"/>
            <a:ext cx="4038600" cy="4680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2400" dirty="0" smtClean="0">
                <a:solidFill>
                  <a:schemeClr val="accent1"/>
                </a:solidFill>
                <a:latin typeface="Times New Roman" panose="02020603050405020304" pitchFamily="18" charset="0"/>
                <a:cs typeface="Times New Roman" panose="02020603050405020304" pitchFamily="18" charset="0"/>
              </a:rPr>
              <a:t>В группе есть уголок </a:t>
            </a:r>
            <a:r>
              <a:rPr lang="ru-RU" sz="2400" dirty="0" smtClean="0">
                <a:solidFill>
                  <a:srgbClr val="FF0000"/>
                </a:solidFill>
                <a:latin typeface="Times New Roman" panose="02020603050405020304" pitchFamily="18" charset="0"/>
                <a:cs typeface="Times New Roman" panose="02020603050405020304" pitchFamily="18" charset="0"/>
              </a:rPr>
              <a:t>«Татарская изба», </a:t>
            </a:r>
            <a:r>
              <a:rPr lang="ru-RU" sz="2400" dirty="0" smtClean="0">
                <a:solidFill>
                  <a:schemeClr val="accent1"/>
                </a:solidFill>
                <a:latin typeface="Times New Roman" panose="02020603050405020304" pitchFamily="18" charset="0"/>
                <a:cs typeface="Times New Roman" panose="02020603050405020304" pitchFamily="18" charset="0"/>
              </a:rPr>
              <a:t>где дети знакомятся с бытом, традициями, обычаями, татарского народа</a:t>
            </a:r>
            <a:endParaRPr lang="ru-RU" sz="2400" dirty="0">
              <a:solidFill>
                <a:schemeClr val="accent1"/>
              </a:solidFill>
              <a:latin typeface="Times New Roman" panose="02020603050405020304" pitchFamily="18" charset="0"/>
              <a:cs typeface="Times New Roman" panose="02020603050405020304" pitchFamily="18" charset="0"/>
            </a:endParaRPr>
          </a:p>
        </p:txBody>
      </p:sp>
      <p:pic>
        <p:nvPicPr>
          <p:cNvPr id="22530" name="Picture 2" descr="F:\улыбка програамм\Новая папка\Новая папка\IMG-20220317-WA006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7" y="1700808"/>
            <a:ext cx="7128793" cy="442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039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26170"/>
          </a:xfrm>
        </p:spPr>
        <p:txBody>
          <a:bodyPr>
            <a:normAutofit fontScale="90000"/>
          </a:bodyPr>
          <a:lstStyle/>
          <a:p>
            <a:pPr algn="l"/>
            <a:r>
              <a:rPr lang="ru-RU" sz="2200" b="1" dirty="0">
                <a:solidFill>
                  <a:srgbClr val="7030A0"/>
                </a:solidFill>
                <a:latin typeface="Times New Roman" pitchFamily="18" charset="0"/>
                <a:cs typeface="Times New Roman" pitchFamily="18" charset="0"/>
              </a:rPr>
              <a:t>Центр конструктивной деятельности </a:t>
            </a:r>
            <a:r>
              <a:rPr lang="ru-RU" sz="2200" b="1" i="1" dirty="0" smtClean="0">
                <a:solidFill>
                  <a:srgbClr val="7030A0"/>
                </a:solidFill>
                <a:latin typeface="Times New Roman" pitchFamily="18" charset="0"/>
                <a:cs typeface="Times New Roman" pitchFamily="18" charset="0"/>
              </a:rPr>
              <a:t>»Юные конструкторы»</a:t>
            </a:r>
            <a:r>
              <a:rPr lang="ru-RU" sz="2200" dirty="0">
                <a:solidFill>
                  <a:srgbClr val="FF0000"/>
                </a:solidFill>
                <a:latin typeface="Times New Roman" pitchFamily="18" charset="0"/>
                <a:cs typeface="Times New Roman" pitchFamily="18" charset="0"/>
              </a:rPr>
              <a:t/>
            </a:r>
            <a:br>
              <a:rPr lang="ru-RU" sz="2200" dirty="0">
                <a:solidFill>
                  <a:srgbClr val="FF0000"/>
                </a:solidFill>
                <a:latin typeface="Times New Roman" pitchFamily="18" charset="0"/>
                <a:cs typeface="Times New Roman" pitchFamily="18" charset="0"/>
              </a:rPr>
            </a:br>
            <a:r>
              <a:rPr lang="ru-RU" sz="2200" dirty="0">
                <a:solidFill>
                  <a:srgbClr val="FF0000"/>
                </a:solidFill>
                <a:latin typeface="Times New Roman" pitchFamily="18" charset="0"/>
                <a:cs typeface="Times New Roman" pitchFamily="18" charset="0"/>
              </a:rPr>
              <a:t>Центр, хоть и сосредоточен на одном месте и занимает немного пространства, он достаточно мобилен. Практичность его состоит в том, что с содержанием строительного уголка можно перемещаться в любое место группы и организовывать данную деятельность как с подгруппой детей, так и индивидуально. </a:t>
            </a:r>
            <a:r>
              <a:rPr lang="ru-RU" sz="2200" dirty="0" smtClean="0">
                <a:solidFill>
                  <a:srgbClr val="FF0000"/>
                </a:solidFill>
                <a:latin typeface="Times New Roman" pitchFamily="18" charset="0"/>
                <a:cs typeface="Times New Roman" pitchFamily="18" charset="0"/>
              </a:rPr>
              <a:t>Очень много видов конструктора</a:t>
            </a:r>
            <a:r>
              <a:rPr lang="ru-RU" sz="2000" dirty="0"/>
              <a:t/>
            </a:r>
            <a:br>
              <a:rPr lang="ru-RU" sz="2000" dirty="0"/>
            </a:br>
            <a:endParaRPr lang="ru-RU" sz="2000" dirty="0"/>
          </a:p>
        </p:txBody>
      </p:sp>
      <p:pic>
        <p:nvPicPr>
          <p:cNvPr id="6146" name="Picture 2" descr="F:\Новая папка (2)\20220317_161111.jpg"/>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tretch/>
        </p:blipFill>
        <p:spPr bwMode="auto">
          <a:xfrm>
            <a:off x="395537" y="1844824"/>
            <a:ext cx="3960439" cy="439248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Новая папка (2)\20220317_161205.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844824"/>
            <a:ext cx="4038600" cy="4392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1800" dirty="0" smtClean="0">
                <a:solidFill>
                  <a:schemeClr val="accent1"/>
                </a:solidFill>
                <a:latin typeface="Times New Roman" panose="02020603050405020304" pitchFamily="18" charset="0"/>
                <a:cs typeface="Times New Roman" panose="02020603050405020304" pitchFamily="18" charset="0"/>
              </a:rPr>
              <a:t>Детям очень нравится заниматься конструкторами </a:t>
            </a:r>
            <a:r>
              <a:rPr lang="ru-RU" sz="1800" dirty="0" err="1">
                <a:solidFill>
                  <a:schemeClr val="accent1"/>
                </a:solidFill>
                <a:latin typeface="Times New Roman" panose="02020603050405020304" pitchFamily="18" charset="0"/>
                <a:cs typeface="Times New Roman" panose="02020603050405020304" pitchFamily="18" charset="0"/>
              </a:rPr>
              <a:t>Морфан</a:t>
            </a:r>
            <a:r>
              <a:rPr lang="ru-RU" sz="1800" dirty="0">
                <a:solidFill>
                  <a:schemeClr val="accent1"/>
                </a:solidFill>
                <a:latin typeface="Times New Roman" panose="02020603050405020304" pitchFamily="18" charset="0"/>
                <a:cs typeface="Times New Roman" panose="02020603050405020304" pitchFamily="18" charset="0"/>
              </a:rPr>
              <a:t>. Из одного конструктора собираются различные модели. Потеря одной или нескольких деталей не имеют значения</a:t>
            </a:r>
            <a:r>
              <a:rPr lang="ru-RU" sz="1800" dirty="0" smtClean="0">
                <a:solidFill>
                  <a:schemeClr val="accent1"/>
                </a:solidFill>
                <a:latin typeface="Times New Roman" panose="02020603050405020304" pitchFamily="18" charset="0"/>
                <a:cs typeface="Times New Roman" panose="02020603050405020304" pitchFamily="18" charset="0"/>
              </a:rPr>
              <a:t>. Этот вид конструктора </a:t>
            </a:r>
            <a:r>
              <a:rPr lang="ru-RU" sz="1800" dirty="0">
                <a:solidFill>
                  <a:schemeClr val="accent1"/>
                </a:solidFill>
                <a:latin typeface="Times New Roman" panose="02020603050405020304" pitchFamily="18" charset="0"/>
                <a:cs typeface="Times New Roman" panose="02020603050405020304" pitchFamily="18" charset="0"/>
              </a:rPr>
              <a:t>стимулируют развитие инженерной мысли, побуждая придумывать новые модели</a:t>
            </a:r>
            <a:r>
              <a:rPr lang="ru-RU" sz="1800" dirty="0" smtClean="0">
                <a:solidFill>
                  <a:schemeClr val="accent1"/>
                </a:solidFill>
                <a:latin typeface="Times New Roman" panose="02020603050405020304" pitchFamily="18" charset="0"/>
                <a:cs typeface="Times New Roman" panose="02020603050405020304" pitchFamily="18" charset="0"/>
              </a:rPr>
              <a:t> </a:t>
            </a:r>
            <a:endParaRPr lang="ru-RU" sz="1800" dirty="0">
              <a:solidFill>
                <a:schemeClr val="accent1"/>
              </a:solidFill>
              <a:latin typeface="Times New Roman" panose="02020603050405020304" pitchFamily="18" charset="0"/>
              <a:cs typeface="Times New Roman" panose="02020603050405020304" pitchFamily="18" charset="0"/>
            </a:endParaRPr>
          </a:p>
        </p:txBody>
      </p:sp>
      <p:pic>
        <p:nvPicPr>
          <p:cNvPr id="7170" name="Picture 2" descr="F:\Новая папка (2)\20220317_16011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55577" y="1600200"/>
            <a:ext cx="727280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07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000" b="1" dirty="0" smtClean="0">
                <a:solidFill>
                  <a:srgbClr val="FF0000"/>
                </a:solidFill>
                <a:latin typeface="Times New Roman" pitchFamily="18" charset="0"/>
                <a:cs typeface="Times New Roman" pitchFamily="18" charset="0"/>
              </a:rPr>
              <a:t>РЕЧЕВОЕ РАЗВИТИЕ</a:t>
            </a:r>
            <a:br>
              <a:rPr lang="ru-RU" sz="2000" b="1" dirty="0" smtClean="0">
                <a:solidFill>
                  <a:srgbClr val="FF0000"/>
                </a:solidFill>
                <a:latin typeface="Times New Roman" pitchFamily="18" charset="0"/>
                <a:cs typeface="Times New Roman" pitchFamily="18" charset="0"/>
              </a:rPr>
            </a:br>
            <a:r>
              <a:rPr lang="ru-RU" sz="2000" b="1" dirty="0">
                <a:solidFill>
                  <a:srgbClr val="FF0000"/>
                </a:solidFill>
                <a:latin typeface="Times New Roman" pitchFamily="18" charset="0"/>
                <a:cs typeface="Times New Roman" pitchFamily="18" charset="0"/>
              </a:rPr>
              <a:t/>
            </a:r>
            <a:br>
              <a:rPr lang="ru-RU" sz="2000" b="1" dirty="0">
                <a:solidFill>
                  <a:srgbClr val="FF0000"/>
                </a:solidFill>
                <a:latin typeface="Times New Roman" pitchFamily="18" charset="0"/>
                <a:cs typeface="Times New Roman" pitchFamily="18" charset="0"/>
              </a:rPr>
            </a:br>
            <a:r>
              <a:rPr lang="ru-RU" sz="2000" b="1" dirty="0">
                <a:solidFill>
                  <a:srgbClr val="164770"/>
                </a:solidFill>
                <a:effectLst>
                  <a:outerShdw blurRad="50800" dist="38100" dir="2700000" algn="tl" rotWithShape="0">
                    <a:prstClr val="white">
                      <a:lumMod val="75000"/>
                      <a:alpha val="40000"/>
                    </a:prstClr>
                  </a:outerShdw>
                </a:effectLst>
                <a:latin typeface="Times New Roman" panose="02020603050405020304" pitchFamily="18" charset="0"/>
                <a:cs typeface="Times New Roman" panose="02020603050405020304" pitchFamily="18" charset="0"/>
              </a:rPr>
              <a:t>Речевая развивающая среда –это особым образом организованное окружение, наиболее эффективно влияющее на развитие разных сторон речи каждого ребенка</a:t>
            </a:r>
            <a:br>
              <a:rPr lang="ru-RU" sz="2000" b="1" dirty="0">
                <a:solidFill>
                  <a:srgbClr val="164770"/>
                </a:solidFill>
                <a:effectLst>
                  <a:outerShdw blurRad="50800" dist="38100" dir="2700000" algn="tl" rotWithShape="0">
                    <a:prstClr val="white">
                      <a:lumMod val="75000"/>
                      <a:alpha val="40000"/>
                    </a:prstClr>
                  </a:outerShdw>
                </a:effectLst>
                <a:latin typeface="Times New Roman" panose="02020603050405020304" pitchFamily="18" charset="0"/>
                <a:cs typeface="Times New Roman" panose="02020603050405020304" pitchFamily="18" charset="0"/>
              </a:rPr>
            </a:br>
            <a:endParaRPr lang="ru-RU" sz="2000" dirty="0">
              <a:solidFill>
                <a:schemeClr val="accent1"/>
              </a:solidFill>
              <a:latin typeface="Times New Roman" pitchFamily="18" charset="0"/>
              <a:cs typeface="Times New Roman" pitchFamily="18" charset="0"/>
            </a:endParaRPr>
          </a:p>
        </p:txBody>
      </p:sp>
      <p:pic>
        <p:nvPicPr>
          <p:cNvPr id="8195" name="Picture 3" descr="F:\Новая папка (2)\20220317_1534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971600" y="1600200"/>
            <a:ext cx="7560839" cy="4525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1800" dirty="0">
                <a:solidFill>
                  <a:srgbClr val="4F81BD"/>
                </a:solidFill>
                <a:latin typeface="Times New Roman" pitchFamily="18" charset="0"/>
                <a:cs typeface="Times New Roman" pitchFamily="18" charset="0"/>
              </a:rPr>
              <a:t>В </a:t>
            </a:r>
            <a:r>
              <a:rPr lang="ru-RU" sz="1800" dirty="0">
                <a:solidFill>
                  <a:srgbClr val="7030A0"/>
                </a:solidFill>
                <a:latin typeface="Times New Roman" pitchFamily="18" charset="0"/>
                <a:cs typeface="Times New Roman" pitchFamily="18" charset="0"/>
              </a:rPr>
              <a:t>центре «</a:t>
            </a:r>
            <a:r>
              <a:rPr lang="ru-RU" sz="1800" dirty="0" err="1">
                <a:solidFill>
                  <a:srgbClr val="7030A0"/>
                </a:solidFill>
                <a:latin typeface="Times New Roman" pitchFamily="18" charset="0"/>
                <a:cs typeface="Times New Roman" pitchFamily="18" charset="0"/>
              </a:rPr>
              <a:t>Звукоград</a:t>
            </a:r>
            <a:r>
              <a:rPr lang="ru-RU" sz="1800" dirty="0">
                <a:solidFill>
                  <a:srgbClr val="7030A0"/>
                </a:solidFill>
                <a:latin typeface="Times New Roman" pitchFamily="18" charset="0"/>
                <a:cs typeface="Times New Roman" pitchFamily="18" charset="0"/>
              </a:rPr>
              <a:t>» </a:t>
            </a:r>
            <a:r>
              <a:rPr lang="ru-RU" sz="1800" dirty="0">
                <a:solidFill>
                  <a:srgbClr val="4F81BD"/>
                </a:solidFill>
                <a:latin typeface="Times New Roman" pitchFamily="18" charset="0"/>
                <a:cs typeface="Times New Roman" pitchFamily="18" charset="0"/>
              </a:rPr>
              <a:t> находятся различные дидактические игры по развитию речи, серии картин и иллюстраций для установления последовательности событий, наборы парных картинок на соотнесение, разрезные сюжетные </a:t>
            </a:r>
            <a:r>
              <a:rPr lang="ru-RU" sz="1800" dirty="0" smtClean="0">
                <a:solidFill>
                  <a:srgbClr val="4F81BD"/>
                </a:solidFill>
                <a:latin typeface="Times New Roman" pitchFamily="18" charset="0"/>
                <a:cs typeface="Times New Roman" pitchFamily="18" charset="0"/>
              </a:rPr>
              <a:t>картинки, </a:t>
            </a:r>
            <a:r>
              <a:rPr lang="ru-RU" sz="1800" dirty="0">
                <a:solidFill>
                  <a:srgbClr val="4F81BD"/>
                </a:solidFill>
                <a:latin typeface="Times New Roman" pitchFamily="18" charset="0"/>
                <a:cs typeface="Times New Roman" pitchFamily="18" charset="0"/>
              </a:rPr>
              <a:t>звуковые домики, для изучения звуковой культуры речи</a:t>
            </a:r>
            <a:endParaRPr lang="ru-RU" dirty="0"/>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1628800"/>
            <a:ext cx="403860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descr="F:\Новая папка (2)\20220317_153447.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70264" y="1600200"/>
            <a:ext cx="399422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379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F:\Новая папка (2)\20220317_163218.jpg"/>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32656"/>
            <a:ext cx="7956376"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65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1800" b="1" dirty="0">
                <a:solidFill>
                  <a:srgbClr val="164770"/>
                </a:solidFill>
                <a:effectLst>
                  <a:outerShdw blurRad="50800" dist="38100" dir="2700000" algn="tl" rotWithShape="0">
                    <a:prstClr val="white">
                      <a:lumMod val="75000"/>
                      <a:alpha val="40000"/>
                    </a:prstClr>
                  </a:outerShdw>
                </a:effectLst>
                <a:latin typeface="Times New Roman" panose="02020603050405020304" pitchFamily="18" charset="0"/>
                <a:cs typeface="Times New Roman" panose="02020603050405020304" pitchFamily="18" charset="0"/>
              </a:rPr>
              <a:t>В </a:t>
            </a:r>
            <a:r>
              <a:rPr lang="ru-RU" sz="1800" b="1" dirty="0" smtClean="0">
                <a:solidFill>
                  <a:srgbClr val="164770"/>
                </a:solidFill>
                <a:effectLst>
                  <a:outerShdw blurRad="50800" dist="38100" dir="2700000" algn="tl" rotWithShape="0">
                    <a:prstClr val="white">
                      <a:lumMod val="75000"/>
                      <a:alpha val="40000"/>
                    </a:prstClr>
                  </a:outerShdw>
                </a:effectLst>
                <a:latin typeface="Times New Roman" panose="02020603050405020304" pitchFamily="18" charset="0"/>
                <a:cs typeface="Times New Roman" panose="02020603050405020304" pitchFamily="18" charset="0"/>
              </a:rPr>
              <a:t>центре  </a:t>
            </a:r>
            <a:r>
              <a:rPr lang="ru-RU" sz="1800" b="1" dirty="0">
                <a:solidFill>
                  <a:srgbClr val="7030A0"/>
                </a:solidFill>
                <a:effectLst>
                  <a:outerShdw blurRad="50800" dist="38100" dir="2700000" algn="tl" rotWithShape="0">
                    <a:prstClr val="white">
                      <a:lumMod val="75000"/>
                      <a:alpha val="40000"/>
                    </a:prstClr>
                  </a:outerShdw>
                </a:effectLst>
                <a:latin typeface="Times New Roman" panose="02020603050405020304" pitchFamily="18" charset="0"/>
                <a:cs typeface="Times New Roman" panose="02020603050405020304" pitchFamily="18" charset="0"/>
              </a:rPr>
              <a:t>«МИР КНИГИ</a:t>
            </a:r>
            <a:r>
              <a:rPr lang="ru-RU" sz="1800" b="1" dirty="0">
                <a:solidFill>
                  <a:srgbClr val="164770"/>
                </a:solidFill>
                <a:effectLst>
                  <a:outerShdw blurRad="50800" dist="38100" dir="2700000" algn="tl" rotWithShape="0">
                    <a:prstClr val="white">
                      <a:lumMod val="75000"/>
                      <a:alpha val="40000"/>
                    </a:prstClr>
                  </a:outerShdw>
                </a:effectLst>
                <a:latin typeface="Times New Roman" panose="02020603050405020304" pitchFamily="18" charset="0"/>
                <a:cs typeface="Times New Roman" panose="02020603050405020304" pitchFamily="18" charset="0"/>
              </a:rPr>
              <a:t>» находятся книги с художественными произведениями детских писателей, сказки или иные литературные формы по тематике недели. Главный принцип подбора книг –минимум текста –максимум иллюстраций.</a:t>
            </a:r>
            <a:endParaRPr lang="ru-RU" sz="1800" dirty="0">
              <a:latin typeface="Times New Roman" panose="02020603050405020304" pitchFamily="18" charset="0"/>
              <a:cs typeface="Times New Roman" panose="02020603050405020304" pitchFamily="18" charset="0"/>
            </a:endParaRPr>
          </a:p>
        </p:txBody>
      </p:sp>
      <p:pic>
        <p:nvPicPr>
          <p:cNvPr id="112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78617" y="1844823"/>
            <a:ext cx="3395766" cy="410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descr="F:\улыбка програамм\Новая папка\Новая папка\IMG-20220317-WA006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348706"/>
            <a:ext cx="4038600" cy="352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097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654164"/>
          </a:xfrm>
        </p:spPr>
        <p:txBody>
          <a:bodyPr>
            <a:normAutofit fontScale="90000"/>
          </a:bodyPr>
          <a:lstStyle/>
          <a:p>
            <a:r>
              <a:rPr lang="ru-RU" sz="2000" b="1" dirty="0">
                <a:solidFill>
                  <a:srgbClr val="7030A0"/>
                </a:solidFill>
                <a:latin typeface="Times New Roman" pitchFamily="18" charset="0"/>
                <a:cs typeface="Times New Roman" pitchFamily="18" charset="0"/>
              </a:rPr>
              <a:t>Художественно-эстетическое развитие включает</a:t>
            </a:r>
            <a:r>
              <a:rPr lang="ru-RU" sz="2000" dirty="0">
                <a:solidFill>
                  <a:srgbClr val="FF0000"/>
                </a:solidFill>
                <a:latin typeface="Times New Roman" pitchFamily="18" charset="0"/>
                <a:cs typeface="Times New Roman" pitchFamily="18" charset="0"/>
              </a:rPr>
              <a:t>:</a:t>
            </a:r>
            <a:br>
              <a:rPr lang="ru-RU" sz="2000" dirty="0">
                <a:solidFill>
                  <a:srgbClr val="FF0000"/>
                </a:solidFill>
                <a:latin typeface="Times New Roman" pitchFamily="18" charset="0"/>
                <a:cs typeface="Times New Roman" pitchFamily="18" charset="0"/>
              </a:rPr>
            </a:br>
            <a:r>
              <a:rPr lang="ru-RU" sz="2000" dirty="0">
                <a:solidFill>
                  <a:srgbClr val="FF0000"/>
                </a:solidFill>
                <a:latin typeface="Times New Roman" pitchFamily="18" charset="0"/>
                <a:cs typeface="Times New Roman" pitchFamily="18" charset="0"/>
              </a:rPr>
              <a:t>- Центр </a:t>
            </a:r>
            <a:r>
              <a:rPr lang="ru-RU" sz="2000" dirty="0" smtClean="0">
                <a:solidFill>
                  <a:srgbClr val="FF0000"/>
                </a:solidFill>
                <a:latin typeface="Times New Roman" pitchFamily="18" charset="0"/>
                <a:cs typeface="Times New Roman" pitchFamily="18" charset="0"/>
              </a:rPr>
              <a:t> </a:t>
            </a:r>
            <a:r>
              <a:rPr lang="ru-RU" sz="2000" dirty="0">
                <a:solidFill>
                  <a:srgbClr val="FF0000"/>
                </a:solidFill>
                <a:latin typeface="Times New Roman" pitchFamily="18" charset="0"/>
                <a:cs typeface="Times New Roman" pitchFamily="18" charset="0"/>
              </a:rPr>
              <a:t>творчества </a:t>
            </a:r>
            <a:r>
              <a:rPr lang="ru-RU" sz="2000" i="1" dirty="0" smtClean="0">
                <a:solidFill>
                  <a:srgbClr val="FF0000"/>
                </a:solidFill>
                <a:latin typeface="Times New Roman" pitchFamily="18" charset="0"/>
                <a:cs typeface="Times New Roman" pitchFamily="18" charset="0"/>
              </a:rPr>
              <a:t>«Изо студия»</a:t>
            </a:r>
            <a:r>
              <a:rPr lang="ru-RU" dirty="0" smtClean="0"/>
              <a:t> </a:t>
            </a:r>
            <a:r>
              <a:rPr lang="ru-RU" dirty="0"/>
              <a:t> </a:t>
            </a:r>
            <a:r>
              <a:rPr lang="ru-RU" sz="2000" dirty="0">
                <a:solidFill>
                  <a:srgbClr val="FF0000"/>
                </a:solidFill>
                <a:latin typeface="Times New Roman" pitchFamily="18" charset="0"/>
                <a:cs typeface="Times New Roman" pitchFamily="18" charset="0"/>
              </a:rPr>
              <a:t>По желанию ребенок может найти и воспользоваться необходимым, для воплощения своих творческих идей, замыслов, фантазии.</a:t>
            </a:r>
            <a:r>
              <a:rPr lang="ru-RU" dirty="0"/>
              <a:t/>
            </a:r>
            <a:br>
              <a:rPr lang="ru-RU" dirty="0"/>
            </a:br>
            <a:endParaRPr lang="ru-RU" dirty="0"/>
          </a:p>
        </p:txBody>
      </p:sp>
      <p:pic>
        <p:nvPicPr>
          <p:cNvPr id="12290" name="Picture 2" descr="F:\Новая папка (2)\20220317_15064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916832"/>
            <a:ext cx="3394472" cy="406104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F:\улыбка програамм\Новая папка\Новая папка\IMG-20220316-WA0043.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70264" y="1916833"/>
            <a:ext cx="3346152" cy="4032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sz="half" idx="4294967295"/>
          </p:nvPr>
        </p:nvSpPr>
        <p:spPr>
          <a:xfrm>
            <a:off x="1115616" y="4797152"/>
            <a:ext cx="7632848" cy="1375048"/>
          </a:xfrm>
        </p:spPr>
        <p:txBody>
          <a:bodyPr>
            <a:noAutofit/>
          </a:bodyPr>
          <a:lstStyle/>
          <a:p>
            <a:r>
              <a:rPr lang="ru-RU" sz="2000" dirty="0" smtClean="0">
                <a:solidFill>
                  <a:srgbClr val="7030A0"/>
                </a:solidFill>
                <a:latin typeface="Times New Roman" pitchFamily="18" charset="0"/>
                <a:cs typeface="Times New Roman" pitchFamily="18" charset="0"/>
              </a:rPr>
              <a:t>Уголок «Музыкальный кузнечик». </a:t>
            </a:r>
            <a:r>
              <a:rPr lang="ru-RU" sz="2000" dirty="0" smtClean="0">
                <a:solidFill>
                  <a:srgbClr val="FF0000"/>
                </a:solidFill>
                <a:latin typeface="Times New Roman" pitchFamily="18" charset="0"/>
                <a:cs typeface="Times New Roman" pitchFamily="18" charset="0"/>
              </a:rPr>
              <a:t>Музыкальное</a:t>
            </a:r>
            <a:r>
              <a:rPr lang="ru-RU" sz="2000" dirty="0">
                <a:solidFill>
                  <a:srgbClr val="FF0000"/>
                </a:solidFill>
                <a:latin typeface="Times New Roman" pitchFamily="18" charset="0"/>
                <a:cs typeface="Times New Roman" pitchFamily="18" charset="0"/>
              </a:rPr>
              <a:t> развитие ребёнка сводится не только к занятиям с педагогом, но и возможностью самостоятельно играть, импровизировать, свободно музицировать.</a:t>
            </a:r>
          </a:p>
        </p:txBody>
      </p:sp>
      <p:pic>
        <p:nvPicPr>
          <p:cNvPr id="20482" name="Picture 2" descr="F:\улыбка програамм\Новая папка\Новая папка\IMG-20220317-WA0052.jpg"/>
          <p:cNvPicPr>
            <a:picLocks noGrp="1" noChangeAspect="1" noChangeArrowheads="1"/>
          </p:cNvPicPr>
          <p:nvPr>
            <p:ph type="pic" idx="4294967295"/>
          </p:nvPr>
        </p:nvPicPr>
        <p:blipFill>
          <a:blip r:embed="rId2">
            <a:extLst>
              <a:ext uri="{28A0092B-C50C-407E-A947-70E740481C1C}">
                <a14:useLocalDpi xmlns:a14="http://schemas.microsoft.com/office/drawing/2010/main" val="0"/>
              </a:ext>
            </a:extLst>
          </a:blip>
          <a:srcRect t="28917" b="28917"/>
          <a:stretch>
            <a:fillRect/>
          </a:stretch>
        </p:blipFill>
        <p:spPr bwMode="auto">
          <a:xfrm>
            <a:off x="1331640" y="397114"/>
            <a:ext cx="6668471" cy="403244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286000" y="2413338"/>
            <a:ext cx="4572000" cy="369332"/>
          </a:xfrm>
          <a:prstGeom prst="rect">
            <a:avLst/>
          </a:prstGeom>
        </p:spPr>
        <p:txBody>
          <a:bodyPr>
            <a:spAutoFit/>
          </a:bodyPr>
          <a:lstStyle/>
          <a:p>
            <a:endParaRPr lang="ru-R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000" dirty="0">
                <a:solidFill>
                  <a:schemeClr val="accent1"/>
                </a:solidFill>
                <a:latin typeface="Times New Roman" pitchFamily="18" charset="0"/>
                <a:cs typeface="Times New Roman" pitchFamily="18" charset="0"/>
              </a:rPr>
              <a:t>Наполняемость </a:t>
            </a:r>
            <a:r>
              <a:rPr lang="ru-RU" sz="2000" dirty="0" smtClean="0">
                <a:solidFill>
                  <a:schemeClr val="accent1"/>
                </a:solidFill>
                <a:latin typeface="Times New Roman" pitchFamily="18" charset="0"/>
                <a:cs typeface="Times New Roman" pitchFamily="18" charset="0"/>
              </a:rPr>
              <a:t>развивающей предметно </a:t>
            </a:r>
            <a:r>
              <a:rPr lang="ru-RU" sz="2000" dirty="0">
                <a:solidFill>
                  <a:schemeClr val="accent1"/>
                </a:solidFill>
                <a:latin typeface="Times New Roman" pitchFamily="18" charset="0"/>
                <a:cs typeface="Times New Roman" pitchFamily="18" charset="0"/>
              </a:rPr>
              <a:t>- </a:t>
            </a:r>
            <a:r>
              <a:rPr lang="ru-RU" sz="2000" dirty="0" smtClean="0">
                <a:solidFill>
                  <a:schemeClr val="accent1"/>
                </a:solidFill>
                <a:latin typeface="Times New Roman" pitchFamily="18" charset="0"/>
                <a:cs typeface="Times New Roman" pitchFamily="18" charset="0"/>
              </a:rPr>
              <a:t>пространственной </a:t>
            </a:r>
            <a:r>
              <a:rPr lang="ru-RU" sz="2000" dirty="0">
                <a:solidFill>
                  <a:schemeClr val="accent1"/>
                </a:solidFill>
                <a:latin typeface="Times New Roman" pitchFamily="18" charset="0"/>
                <a:cs typeface="Times New Roman" pitchFamily="18" charset="0"/>
              </a:rPr>
              <a:t>среды обеспечивает разностороннее развитие детей, соответствует физическому, социально - личностному, познавательно - речевому </a:t>
            </a:r>
            <a:r>
              <a:rPr lang="ru-RU" sz="2000" dirty="0" smtClean="0">
                <a:solidFill>
                  <a:schemeClr val="accent1"/>
                </a:solidFill>
                <a:latin typeface="Times New Roman" pitchFamily="18" charset="0"/>
                <a:cs typeface="Times New Roman" pitchFamily="18" charset="0"/>
              </a:rPr>
              <a:t>и </a:t>
            </a:r>
            <a:r>
              <a:rPr lang="ru-RU" sz="2000" dirty="0">
                <a:solidFill>
                  <a:schemeClr val="accent1"/>
                </a:solidFill>
                <a:latin typeface="Times New Roman" pitchFamily="18" charset="0"/>
                <a:cs typeface="Times New Roman" pitchFamily="18" charset="0"/>
              </a:rPr>
              <a:t>художественно - эстетическому </a:t>
            </a:r>
            <a:r>
              <a:rPr lang="ru-RU" sz="2000" dirty="0" smtClean="0">
                <a:solidFill>
                  <a:schemeClr val="accent1"/>
                </a:solidFill>
                <a:latin typeface="Times New Roman" pitchFamily="18" charset="0"/>
                <a:cs typeface="Times New Roman" pitchFamily="18" charset="0"/>
              </a:rPr>
              <a:t>развитию</a:t>
            </a:r>
            <a:br>
              <a:rPr lang="ru-RU" sz="2000" dirty="0" smtClean="0">
                <a:solidFill>
                  <a:schemeClr val="accent1"/>
                </a:solidFill>
                <a:latin typeface="Times New Roman" pitchFamily="18" charset="0"/>
                <a:cs typeface="Times New Roman" pitchFamily="18" charset="0"/>
              </a:rPr>
            </a:br>
            <a:r>
              <a:rPr lang="ru-RU" sz="1800" dirty="0" smtClean="0">
                <a:solidFill>
                  <a:schemeClr val="tx2"/>
                </a:solidFill>
                <a:latin typeface="Times New Roman" pitchFamily="18" charset="0"/>
                <a:cs typeface="Times New Roman" pitchFamily="18" charset="0"/>
              </a:rPr>
              <a:t>ОБЩИЙ ВИД ГРУППЫ</a:t>
            </a:r>
            <a:endParaRPr lang="ru-RU" sz="1800" dirty="0">
              <a:solidFill>
                <a:schemeClr val="tx2"/>
              </a:solidFill>
              <a:latin typeface="Times New Roman" pitchFamily="18" charset="0"/>
              <a:cs typeface="Times New Roman" pitchFamily="18" charset="0"/>
            </a:endParaRPr>
          </a:p>
        </p:txBody>
      </p:sp>
      <p:pic>
        <p:nvPicPr>
          <p:cNvPr id="4" name="Picture 2" descr="F:\Новая папка (2)\20220317_1705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772816"/>
            <a:ext cx="7272808" cy="4536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000" b="1" dirty="0" smtClean="0">
                <a:solidFill>
                  <a:srgbClr val="7030A0"/>
                </a:solidFill>
                <a:latin typeface="Times New Roman" pitchFamily="18" charset="0"/>
                <a:cs typeface="Times New Roman" pitchFamily="18" charset="0"/>
              </a:rPr>
              <a:t>СОЦИАЛЬНО-КОММУНИЕАТИВНОЕ РАЗВИТИЕ</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solidFill>
                  <a:srgbClr val="FF0000"/>
                </a:solidFill>
                <a:latin typeface="Times New Roman" pitchFamily="18" charset="0"/>
                <a:cs typeface="Times New Roman" pitchFamily="18" charset="0"/>
              </a:rPr>
              <a:t>В </a:t>
            </a:r>
            <a:r>
              <a:rPr lang="ru-RU" sz="2000" dirty="0">
                <a:solidFill>
                  <a:srgbClr val="FF0000"/>
                </a:solidFill>
                <a:latin typeface="Times New Roman" pitchFamily="18" charset="0"/>
                <a:cs typeface="Times New Roman" pitchFamily="18" charset="0"/>
              </a:rPr>
              <a:t>Центре </a:t>
            </a:r>
            <a:r>
              <a:rPr lang="ru-RU" sz="2000" i="1" dirty="0">
                <a:solidFill>
                  <a:srgbClr val="FF0000"/>
                </a:solidFill>
                <a:latin typeface="Times New Roman" pitchFamily="18" charset="0"/>
                <a:cs typeface="Times New Roman" pitchFamily="18" charset="0"/>
              </a:rPr>
              <a:t>«Сюжетно – ролевых игр»</a:t>
            </a:r>
            <a:r>
              <a:rPr lang="ru-RU" sz="2000" dirty="0">
                <a:solidFill>
                  <a:srgbClr val="FF0000"/>
                </a:solidFill>
                <a:latin typeface="Times New Roman" pitchFamily="18" charset="0"/>
                <a:cs typeface="Times New Roman" pitchFamily="18" charset="0"/>
              </a:rPr>
              <a:t> оборудование и пособия размещены таким образом, чтобы дети могли легко подбирать игрушки, комбинировать их </a:t>
            </a:r>
            <a:r>
              <a:rPr lang="ru-RU" sz="2000" i="1" dirty="0">
                <a:solidFill>
                  <a:srgbClr val="FF0000"/>
                </a:solidFill>
                <a:latin typeface="Times New Roman" pitchFamily="18" charset="0"/>
                <a:cs typeface="Times New Roman" pitchFamily="18" charset="0"/>
              </a:rPr>
              <a:t>«под свои игровые творческие замыслы»</a:t>
            </a:r>
            <a:r>
              <a:rPr lang="ru-RU" sz="2000" dirty="0">
                <a:solidFill>
                  <a:srgbClr val="FF0000"/>
                </a:solidFill>
                <a:latin typeface="Times New Roman" pitchFamily="18" charset="0"/>
                <a:cs typeface="Times New Roman" pitchFamily="18" charset="0"/>
              </a:rPr>
              <a:t>.</a:t>
            </a:r>
          </a:p>
        </p:txBody>
      </p:sp>
      <p:pic>
        <p:nvPicPr>
          <p:cNvPr id="15362" name="Picture 2" descr="F:\Новая папка (2)\20220317_15412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700808"/>
            <a:ext cx="3672408" cy="432048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F:\Новая папка (2)\20220317_15501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70264" y="1700809"/>
            <a:ext cx="3634184" cy="424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marL="342900" lvl="0" indent="-342900">
              <a:spcBef>
                <a:spcPct val="20000"/>
              </a:spcBef>
            </a:pPr>
            <a:r>
              <a:rPr lang="ru-RU" sz="2400" dirty="0">
                <a:solidFill>
                  <a:srgbClr val="FF0000"/>
                </a:solidFill>
                <a:latin typeface="Times New Roman" pitchFamily="18" charset="0"/>
                <a:ea typeface="+mn-ea"/>
                <a:cs typeface="Times New Roman" pitchFamily="18" charset="0"/>
              </a:rPr>
              <a:t>Сюжетно-ролевая игра «Парикмахерская» </a:t>
            </a:r>
            <a:br>
              <a:rPr lang="ru-RU" sz="2400" dirty="0">
                <a:solidFill>
                  <a:srgbClr val="FF0000"/>
                </a:solidFill>
                <a:latin typeface="Times New Roman" pitchFamily="18" charset="0"/>
                <a:ea typeface="+mn-ea"/>
                <a:cs typeface="Times New Roman" pitchFamily="18" charset="0"/>
              </a:rPr>
            </a:br>
            <a:endParaRPr lang="ru-RU" sz="2400" dirty="0"/>
          </a:p>
        </p:txBody>
      </p:sp>
      <p:pic>
        <p:nvPicPr>
          <p:cNvPr id="13314" name="Picture 2" descr="F:\Новая папка (2)\20220317_15530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779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F:\Новая папка (2)\20220317_171325.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2000" dirty="0">
                <a:solidFill>
                  <a:srgbClr val="FF0000"/>
                </a:solidFill>
                <a:latin typeface="Times New Roman" pitchFamily="18" charset="0"/>
                <a:cs typeface="Times New Roman" pitchFamily="18" charset="0"/>
              </a:rPr>
              <a:t>В связи с тем, что игровые замыслы старших дошкольников весьма разнообразны, вся игровая стационарная мебель используется многофункционально для различных сюжетно-ролевых игр.</a:t>
            </a:r>
          </a:p>
        </p:txBody>
      </p:sp>
      <p:pic>
        <p:nvPicPr>
          <p:cNvPr id="14338" name="Picture 2" descr="F:\Новая папка (2)\20220317_16590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79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F:\Новая папка (2)\20220317_15415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700808"/>
            <a:ext cx="4186808" cy="4320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smtClean="0">
                <a:solidFill>
                  <a:srgbClr val="FF0000"/>
                </a:solidFill>
                <a:latin typeface="Times New Roman" panose="02020603050405020304" pitchFamily="18" charset="0"/>
                <a:cs typeface="Times New Roman" panose="02020603050405020304" pitchFamily="18" charset="0"/>
              </a:rPr>
              <a:t>Сюжетно-ролевая игра «СБЕРБАНК» , которая нам помогает изучать финансовую грамотность</a:t>
            </a:r>
            <a:endParaRPr lang="ru-RU" sz="2000" dirty="0">
              <a:solidFill>
                <a:srgbClr val="FF0000"/>
              </a:solidFill>
              <a:latin typeface="Times New Roman" panose="02020603050405020304" pitchFamily="18" charset="0"/>
              <a:cs typeface="Times New Roman" panose="02020603050405020304" pitchFamily="18" charset="0"/>
            </a:endParaRPr>
          </a:p>
        </p:txBody>
      </p:sp>
      <p:pic>
        <p:nvPicPr>
          <p:cNvPr id="16386" name="Picture 2" descr="F:\Новая папка (2)\20220317_15591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628800"/>
            <a:ext cx="3898776" cy="4248472"/>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F:\Новая папка (2)\20220317_171340.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79264" y="1600201"/>
            <a:ext cx="3394472" cy="42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624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dirty="0" smtClean="0">
                <a:solidFill>
                  <a:srgbClr val="7030A0"/>
                </a:solidFill>
                <a:latin typeface="Times New Roman" pitchFamily="18" charset="0"/>
                <a:cs typeface="Times New Roman" pitchFamily="18" charset="0"/>
              </a:rPr>
              <a:t>Центр «Безопасность» </a:t>
            </a:r>
            <a:r>
              <a:rPr lang="ru-RU" sz="2000" dirty="0" smtClean="0">
                <a:solidFill>
                  <a:srgbClr val="FF0000"/>
                </a:solidFill>
                <a:latin typeface="Times New Roman" pitchFamily="18" charset="0"/>
                <a:cs typeface="Times New Roman" pitchFamily="18" charset="0"/>
              </a:rPr>
              <a:t>отражает безопасность дома, на улице. В центре имеются дидактические, настольные игры, атрибуты. Имеется специальный столик с разметкой дорог и улиц, с набором инструментов, строительных материалов и знаков. Мобильность. </a:t>
            </a:r>
            <a:r>
              <a:rPr lang="ru-RU" sz="2000" dirty="0" err="1" smtClean="0">
                <a:solidFill>
                  <a:srgbClr val="FF0000"/>
                </a:solidFill>
                <a:latin typeface="Times New Roman" pitchFamily="18" charset="0"/>
                <a:cs typeface="Times New Roman" pitchFamily="18" charset="0"/>
              </a:rPr>
              <a:t>Легодоступность</a:t>
            </a:r>
            <a:endParaRPr lang="ru-RU" sz="2000" dirty="0">
              <a:solidFill>
                <a:srgbClr val="FF0000"/>
              </a:solidFill>
              <a:latin typeface="Times New Roman" pitchFamily="18" charset="0"/>
              <a:cs typeface="Times New Roman" pitchFamily="18" charset="0"/>
            </a:endParaRPr>
          </a:p>
        </p:txBody>
      </p:sp>
      <p:pic>
        <p:nvPicPr>
          <p:cNvPr id="17410" name="Picture 2" descr="F:\Новая папка (2)\20220317_1619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600200"/>
            <a:ext cx="6408712" cy="4525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Новая папка (2)\20220317_162128.jpg"/>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340768"/>
            <a:ext cx="3394075"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F:\Новая папка (2)\20220317_155610.jpg"/>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340768"/>
            <a:ext cx="3394075"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66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8229600" cy="1703682"/>
          </a:xfrm>
        </p:spPr>
        <p:txBody>
          <a:bodyPr>
            <a:normAutofit fontScale="90000"/>
          </a:bodyPr>
          <a:lstStyle/>
          <a:p>
            <a:r>
              <a:rPr lang="ru-RU" sz="2200" b="1" dirty="0" smtClean="0">
                <a:solidFill>
                  <a:srgbClr val="7030A0"/>
                </a:solidFill>
                <a:latin typeface="Times New Roman" pitchFamily="18" charset="0"/>
                <a:cs typeface="Times New Roman" pitchFamily="18" charset="0"/>
              </a:rPr>
              <a:t>Физическое</a:t>
            </a:r>
            <a:r>
              <a:rPr lang="ru-RU" sz="2200" b="1" dirty="0">
                <a:solidFill>
                  <a:srgbClr val="7030A0"/>
                </a:solidFill>
                <a:latin typeface="Times New Roman" pitchFamily="18" charset="0"/>
                <a:cs typeface="Times New Roman" pitchFamily="18" charset="0"/>
              </a:rPr>
              <a:t> развитие</a:t>
            </a:r>
            <a:r>
              <a:rPr lang="ru-RU" sz="2000" dirty="0">
                <a:latin typeface="Times New Roman" pitchFamily="18" charset="0"/>
                <a:cs typeface="Times New Roman" pitchFamily="18" charset="0"/>
              </a:rPr>
              <a:t>:</a:t>
            </a:r>
            <a:br>
              <a:rPr lang="ru-RU" sz="2000" dirty="0">
                <a:latin typeface="Times New Roman" pitchFamily="18" charset="0"/>
                <a:cs typeface="Times New Roman" pitchFamily="18" charset="0"/>
              </a:rPr>
            </a:br>
            <a:r>
              <a:rPr lang="ru-RU" sz="2200" b="1" dirty="0">
                <a:solidFill>
                  <a:srgbClr val="FF0000"/>
                </a:solidFill>
                <a:latin typeface="Times New Roman" pitchFamily="18" charset="0"/>
                <a:cs typeface="Times New Roman" pitchFamily="18" charset="0"/>
              </a:rPr>
              <a:t>Центр сохранения здоровья</a:t>
            </a:r>
            <a:r>
              <a:rPr lang="ru-RU" sz="2200" dirty="0">
                <a:solidFill>
                  <a:srgbClr val="FF0000"/>
                </a:solidFill>
                <a:latin typeface="Times New Roman" pitchFamily="18" charset="0"/>
                <a:cs typeface="Times New Roman" pitchFamily="18" charset="0"/>
              </a:rPr>
              <a:t/>
            </a:r>
            <a:br>
              <a:rPr lang="ru-RU" sz="2200" dirty="0">
                <a:solidFill>
                  <a:srgbClr val="FF0000"/>
                </a:solidFill>
                <a:latin typeface="Times New Roman" pitchFamily="18" charset="0"/>
                <a:cs typeface="Times New Roman" pitchFamily="18" charset="0"/>
              </a:rPr>
            </a:br>
            <a:r>
              <a:rPr lang="ru-RU" sz="2200" dirty="0">
                <a:solidFill>
                  <a:srgbClr val="FF0000"/>
                </a:solidFill>
                <a:latin typeface="Times New Roman" pitchFamily="18" charset="0"/>
                <a:cs typeface="Times New Roman" pitchFamily="18" charset="0"/>
              </a:rPr>
              <a:t>Спортивный уголок содержит в себе как </a:t>
            </a:r>
            <a:r>
              <a:rPr lang="ru-RU" sz="2200" dirty="0" smtClean="0">
                <a:solidFill>
                  <a:srgbClr val="FF0000"/>
                </a:solidFill>
                <a:latin typeface="Times New Roman" pitchFamily="18" charset="0"/>
                <a:cs typeface="Times New Roman" pitchFamily="18" charset="0"/>
              </a:rPr>
              <a:t>традиционный </a:t>
            </a:r>
            <a:r>
              <a:rPr lang="ru-RU" sz="2200" dirty="0">
                <a:solidFill>
                  <a:srgbClr val="FF0000"/>
                </a:solidFill>
                <a:latin typeface="Times New Roman" pitchFamily="18" charset="0"/>
                <a:cs typeface="Times New Roman" pitchFamily="18" charset="0"/>
              </a:rPr>
              <a:t>физкультурный инвентарь, так и </a:t>
            </a:r>
            <a:r>
              <a:rPr lang="ru-RU" sz="2200" dirty="0" smtClean="0">
                <a:solidFill>
                  <a:srgbClr val="FF0000"/>
                </a:solidFill>
                <a:latin typeface="Times New Roman" pitchFamily="18" charset="0"/>
                <a:cs typeface="Times New Roman" pitchFamily="18" charset="0"/>
              </a:rPr>
              <a:t>нетрадиционный. </a:t>
            </a:r>
            <a:r>
              <a:rPr lang="ru-RU" sz="2200" dirty="0">
                <a:solidFill>
                  <a:srgbClr val="FF0000"/>
                </a:solidFill>
                <a:latin typeface="Times New Roman" pitchFamily="18" charset="0"/>
                <a:cs typeface="Times New Roman" pitchFamily="18" charset="0"/>
              </a:rPr>
              <a:t>Спортивный уголок пользуется популярностью у детей, поскольку реализует их </a:t>
            </a:r>
            <a:r>
              <a:rPr lang="ru-RU" sz="2200" dirty="0" smtClean="0">
                <a:solidFill>
                  <a:srgbClr val="FF0000"/>
                </a:solidFill>
                <a:latin typeface="Times New Roman" pitchFamily="18" charset="0"/>
                <a:cs typeface="Times New Roman" pitchFamily="18" charset="0"/>
              </a:rPr>
              <a:t>потребность в двигательной активности.</a:t>
            </a:r>
            <a:r>
              <a:rPr lang="ru-RU" dirty="0"/>
              <a:t/>
            </a:r>
            <a:br>
              <a:rPr lang="ru-RU" dirty="0"/>
            </a:br>
            <a:endParaRPr lang="ru-RU" dirty="0"/>
          </a:p>
        </p:txBody>
      </p:sp>
      <p:pic>
        <p:nvPicPr>
          <p:cNvPr id="9218" name="Picture 2" descr="G:\аттестация\последнее фото\IMG_0763.JPG"/>
          <p:cNvPicPr>
            <a:picLocks noGrp="1" noChangeAspect="1" noChangeArrowheads="1"/>
          </p:cNvPicPr>
          <p:nvPr>
            <p:ph sz="half" idx="1"/>
          </p:nvPr>
        </p:nvPicPr>
        <p:blipFill>
          <a:blip r:embed="rId2" cstate="print"/>
          <a:srcRect/>
          <a:stretch>
            <a:fillRect/>
          </a:stretch>
        </p:blipFill>
        <p:spPr bwMode="auto">
          <a:xfrm>
            <a:off x="457200" y="1928802"/>
            <a:ext cx="4038600" cy="4572032"/>
          </a:xfrm>
          <a:prstGeom prst="rect">
            <a:avLst/>
          </a:prstGeom>
          <a:noFill/>
        </p:spPr>
      </p:pic>
      <p:pic>
        <p:nvPicPr>
          <p:cNvPr id="9219" name="Picture 3" descr="G:\ЗОЖ 2МЛ ГР\IMG_0670.JPG"/>
          <p:cNvPicPr>
            <a:picLocks noGrp="1" noChangeAspect="1" noChangeArrowheads="1"/>
          </p:cNvPicPr>
          <p:nvPr>
            <p:ph sz="half" idx="2"/>
          </p:nvPr>
        </p:nvPicPr>
        <p:blipFill>
          <a:blip r:embed="rId3" cstate="print"/>
          <a:srcRect/>
          <a:stretch>
            <a:fillRect/>
          </a:stretch>
        </p:blipFill>
        <p:spPr bwMode="auto">
          <a:xfrm>
            <a:off x="4648200" y="1928802"/>
            <a:ext cx="4038600" cy="450059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714348" y="857232"/>
            <a:ext cx="7858180" cy="4524315"/>
          </a:xfrm>
          <a:prstGeom prst="rect">
            <a:avLst/>
          </a:prstGeom>
        </p:spPr>
        <p:txBody>
          <a:bodyPr wrap="square">
            <a:spAutoFit/>
          </a:bodyPr>
          <a:lstStyle/>
          <a:p>
            <a:pPr algn="ctr"/>
            <a:r>
              <a:rPr lang="ru-RU" sz="3200" dirty="0" smtClean="0">
                <a:solidFill>
                  <a:srgbClr val="FF0000"/>
                </a:solidFill>
                <a:latin typeface="Times New Roman" pitchFamily="18" charset="0"/>
                <a:cs typeface="Times New Roman" pitchFamily="18" charset="0"/>
              </a:rPr>
              <a:t>Мы считаем, </a:t>
            </a:r>
            <a:r>
              <a:rPr lang="ru-RU" sz="3200" dirty="0">
                <a:solidFill>
                  <a:srgbClr val="FF0000"/>
                </a:solidFill>
                <a:latin typeface="Times New Roman" pitchFamily="18" charset="0"/>
                <a:cs typeface="Times New Roman" pitchFamily="18" charset="0"/>
              </a:rPr>
              <a:t>что </a:t>
            </a:r>
            <a:r>
              <a:rPr lang="ru-RU" sz="3200" dirty="0" smtClean="0">
                <a:solidFill>
                  <a:srgbClr val="FF0000"/>
                </a:solidFill>
                <a:latin typeface="Times New Roman" pitchFamily="18" charset="0"/>
                <a:cs typeface="Times New Roman" pitchFamily="18" charset="0"/>
              </a:rPr>
              <a:t>развивающая </a:t>
            </a:r>
          </a:p>
          <a:p>
            <a:pPr algn="ctr"/>
            <a:r>
              <a:rPr lang="ru-RU" sz="3200" dirty="0" smtClean="0">
                <a:solidFill>
                  <a:srgbClr val="FF0000"/>
                </a:solidFill>
                <a:latin typeface="Times New Roman" pitchFamily="18" charset="0"/>
                <a:cs typeface="Times New Roman" pitchFamily="18" charset="0"/>
              </a:rPr>
              <a:t>предметно </a:t>
            </a:r>
            <a:r>
              <a:rPr lang="ru-RU" sz="3200" dirty="0">
                <a:solidFill>
                  <a:srgbClr val="FF0000"/>
                </a:solidFill>
                <a:latin typeface="Times New Roman" pitchFamily="18" charset="0"/>
                <a:cs typeface="Times New Roman" pitchFamily="18" charset="0"/>
              </a:rPr>
              <a:t>- пространственная </a:t>
            </a:r>
            <a:r>
              <a:rPr lang="ru-RU" sz="3200" dirty="0" smtClean="0">
                <a:solidFill>
                  <a:srgbClr val="FF0000"/>
                </a:solidFill>
                <a:latin typeface="Times New Roman" pitchFamily="18" charset="0"/>
                <a:cs typeface="Times New Roman" pitchFamily="18" charset="0"/>
              </a:rPr>
              <a:t> среда</a:t>
            </a:r>
          </a:p>
          <a:p>
            <a:pPr algn="ctr"/>
            <a:r>
              <a:rPr lang="ru-RU" sz="3200" dirty="0">
                <a:solidFill>
                  <a:srgbClr val="FF0000"/>
                </a:solidFill>
                <a:latin typeface="Times New Roman" pitchFamily="18" charset="0"/>
                <a:cs typeface="Times New Roman" pitchFamily="18" charset="0"/>
              </a:rPr>
              <a:t> в нашем детском саду,</a:t>
            </a:r>
            <a:r>
              <a:rPr lang="ru-RU" sz="3200">
                <a:solidFill>
                  <a:srgbClr val="FF0000"/>
                </a:solidFill>
                <a:latin typeface="Times New Roman" pitchFamily="18" charset="0"/>
                <a:cs typeface="Times New Roman" pitchFamily="18" charset="0"/>
              </a:rPr>
              <a:t> </a:t>
            </a:r>
            <a:endParaRPr lang="ru-RU" sz="3200" smtClean="0">
              <a:solidFill>
                <a:srgbClr val="FF0000"/>
              </a:solidFill>
              <a:latin typeface="Times New Roman" pitchFamily="18" charset="0"/>
              <a:cs typeface="Times New Roman" pitchFamily="18" charset="0"/>
            </a:endParaRPr>
          </a:p>
          <a:p>
            <a:pPr algn="ctr"/>
            <a:r>
              <a:rPr lang="ru-RU" sz="3200" smtClean="0">
                <a:solidFill>
                  <a:srgbClr val="FF0000"/>
                </a:solidFill>
                <a:latin typeface="Times New Roman" pitchFamily="18" charset="0"/>
                <a:cs typeface="Times New Roman" pitchFamily="18" charset="0"/>
              </a:rPr>
              <a:t>создает</a:t>
            </a:r>
            <a:r>
              <a:rPr lang="ru-RU" sz="3200" dirty="0">
                <a:solidFill>
                  <a:srgbClr val="FF0000"/>
                </a:solidFill>
                <a:latin typeface="Times New Roman" pitchFamily="18" charset="0"/>
                <a:cs typeface="Times New Roman" pitchFamily="18" charset="0"/>
              </a:rPr>
              <a:t> благоприятные условия для развития и саморазвития каждого ребенка. Положительный эмоциональный настрой наших детей свидетельствует об их жизнерадостности, открытости, желании посещать детский сад.</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68412"/>
          </a:xfrm>
        </p:spPr>
        <p:txBody>
          <a:bodyPr>
            <a:noAutofit/>
          </a:bodyPr>
          <a:lstStyle/>
          <a:p>
            <a:r>
              <a:rPr lang="ru-RU" sz="2400" dirty="0" smtClean="0">
                <a:solidFill>
                  <a:srgbClr val="7030A0"/>
                </a:solidFill>
                <a:latin typeface="Times New Roman" pitchFamily="18" charset="0"/>
                <a:cs typeface="Times New Roman" pitchFamily="18" charset="0"/>
              </a:rPr>
              <a:t>Развивающая предметно- пространственная среда организована в группе «</a:t>
            </a:r>
            <a:r>
              <a:rPr lang="ru-RU" sz="2400" dirty="0" err="1" smtClean="0">
                <a:solidFill>
                  <a:srgbClr val="7030A0"/>
                </a:solidFill>
                <a:latin typeface="Times New Roman" pitchFamily="18" charset="0"/>
                <a:cs typeface="Times New Roman" pitchFamily="18" charset="0"/>
              </a:rPr>
              <a:t>Семицветик</a:t>
            </a:r>
            <a:r>
              <a:rPr lang="ru-RU" sz="2400" dirty="0" smtClean="0">
                <a:solidFill>
                  <a:srgbClr val="7030A0"/>
                </a:solidFill>
                <a:latin typeface="Times New Roman" pitchFamily="18" charset="0"/>
                <a:cs typeface="Times New Roman" pitchFamily="18" charset="0"/>
              </a:rPr>
              <a:t>» с учетом требований ФГОС, где четко прослеживаются все 5 образовательных областей</a:t>
            </a: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r>
              <a:rPr lang="ru-RU"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Художественно-эстетическая</a:t>
            </a:r>
          </a:p>
          <a:p>
            <a:r>
              <a:rPr lang="ru-RU"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Речевая</a:t>
            </a:r>
          </a:p>
          <a:p>
            <a:r>
              <a:rPr lang="ru-RU"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Познавательная</a:t>
            </a:r>
          </a:p>
          <a:p>
            <a:r>
              <a:rPr lang="ru-RU"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Социально-коммуникативная</a:t>
            </a:r>
          </a:p>
          <a:p>
            <a:r>
              <a:rPr lang="ru-RU"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Физическая</a:t>
            </a:r>
          </a:p>
          <a:p>
            <a:pPr>
              <a:buNone/>
            </a:pPr>
            <a:endParaRPr lang="ru-RU" dirty="0" smtClean="0"/>
          </a:p>
          <a:p>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084982"/>
          </a:xfrm>
        </p:spPr>
        <p:txBody>
          <a:bodyPr>
            <a:normAutofit fontScale="90000"/>
          </a:bodyPr>
          <a:lstStyle/>
          <a:p>
            <a:r>
              <a:rPr lang="ru-RU" sz="2700" dirty="0" smtClean="0">
                <a:solidFill>
                  <a:srgbClr val="FF0000"/>
                </a:solidFill>
              </a:rPr>
              <a:t>При построении развивающей предметно –пространственной среды учитывались следующие принципы:</a:t>
            </a:r>
            <a:r>
              <a:rPr lang="ru-RU" dirty="0" smtClean="0"/>
              <a:t/>
            </a:r>
            <a:br>
              <a:rPr lang="ru-RU" dirty="0" smtClean="0"/>
            </a:br>
            <a:endParaRPr lang="ru-RU" dirty="0"/>
          </a:p>
        </p:txBody>
      </p:sp>
      <p:sp>
        <p:nvSpPr>
          <p:cNvPr id="3" name="Содержимое 2"/>
          <p:cNvSpPr>
            <a:spLocks noGrp="1"/>
          </p:cNvSpPr>
          <p:nvPr>
            <p:ph idx="1"/>
          </p:nvPr>
        </p:nvSpPr>
        <p:spPr/>
        <p:txBody>
          <a:bodyPr>
            <a:normAutofit fontScale="77500" lnSpcReduction="20000"/>
          </a:bodyPr>
          <a:lstStyle/>
          <a:p>
            <a:r>
              <a:rPr lang="ru-RU" dirty="0" smtClean="0">
                <a:solidFill>
                  <a:srgbClr val="7030A0"/>
                </a:solidFill>
              </a:rPr>
              <a:t>Принцип дистанции, позиции при взаимодействии</a:t>
            </a:r>
          </a:p>
          <a:p>
            <a:r>
              <a:rPr lang="ru-RU" dirty="0" smtClean="0">
                <a:solidFill>
                  <a:srgbClr val="7030A0"/>
                </a:solidFill>
              </a:rPr>
              <a:t>Принцип активности, самостоятельности, творчества</a:t>
            </a:r>
          </a:p>
          <a:p>
            <a:r>
              <a:rPr lang="ru-RU" dirty="0" smtClean="0">
                <a:solidFill>
                  <a:srgbClr val="7030A0"/>
                </a:solidFill>
              </a:rPr>
              <a:t>Принцип стабильности, динамичности</a:t>
            </a:r>
          </a:p>
          <a:p>
            <a:r>
              <a:rPr lang="ru-RU" dirty="0" smtClean="0">
                <a:solidFill>
                  <a:srgbClr val="7030A0"/>
                </a:solidFill>
              </a:rPr>
              <a:t>Принцип комплексирования и гибкого зонирования</a:t>
            </a:r>
          </a:p>
          <a:p>
            <a:r>
              <a:rPr lang="ru-RU" dirty="0" smtClean="0">
                <a:solidFill>
                  <a:srgbClr val="7030A0"/>
                </a:solidFill>
              </a:rPr>
              <a:t>Принцип эмоциогенности, индивидуальной комфортности и эмоционального благополучия каждого ребенка и взрослого</a:t>
            </a:r>
          </a:p>
          <a:p>
            <a:r>
              <a:rPr lang="ru-RU" dirty="0" smtClean="0">
                <a:solidFill>
                  <a:srgbClr val="7030A0"/>
                </a:solidFill>
              </a:rPr>
              <a:t>Принцип сочетания привычных и неординарных элементов в эстетической организации среды</a:t>
            </a:r>
          </a:p>
          <a:p>
            <a:r>
              <a:rPr lang="ru-RU" dirty="0" smtClean="0">
                <a:solidFill>
                  <a:srgbClr val="7030A0"/>
                </a:solidFill>
              </a:rPr>
              <a:t>Принцип открытости- закрытости</a:t>
            </a:r>
          </a:p>
          <a:p>
            <a:r>
              <a:rPr lang="ru-RU" dirty="0" smtClean="0">
                <a:solidFill>
                  <a:srgbClr val="7030A0"/>
                </a:solidFill>
              </a:rPr>
              <a:t>Принцип учета половых и возрастных различий детей</a:t>
            </a:r>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457200" y="357166"/>
            <a:ext cx="3008313" cy="5768997"/>
          </a:xfrm>
        </p:spPr>
        <p:txBody>
          <a:bodyPr/>
          <a:lstStyle/>
          <a:p>
            <a:r>
              <a:rPr lang="ru-RU" sz="2400" dirty="0">
                <a:solidFill>
                  <a:srgbClr val="FF0000"/>
                </a:solidFill>
                <a:latin typeface="Times New Roman" pitchFamily="18" charset="0"/>
                <a:cs typeface="Times New Roman" pitchFamily="18" charset="0"/>
              </a:rPr>
              <a:t>Основные составляющие при создании </a:t>
            </a:r>
            <a:r>
              <a:rPr lang="ru-RU" sz="2400" dirty="0" smtClean="0">
                <a:solidFill>
                  <a:srgbClr val="FF0000"/>
                </a:solidFill>
                <a:latin typeface="Times New Roman" pitchFamily="18" charset="0"/>
                <a:cs typeface="Times New Roman" pitchFamily="18" charset="0"/>
              </a:rPr>
              <a:t>развивающей предметно-пространственной  </a:t>
            </a:r>
            <a:r>
              <a:rPr lang="ru-RU" sz="2400" dirty="0">
                <a:solidFill>
                  <a:srgbClr val="FF0000"/>
                </a:solidFill>
                <a:latin typeface="Times New Roman" pitchFamily="18" charset="0"/>
                <a:cs typeface="Times New Roman" pitchFamily="18" charset="0"/>
              </a:rPr>
              <a:t>среды в группе:</a:t>
            </a:r>
          </a:p>
          <a:p>
            <a:r>
              <a:rPr lang="ru-RU" sz="2400" dirty="0">
                <a:solidFill>
                  <a:srgbClr val="FF0000"/>
                </a:solidFill>
                <a:latin typeface="Times New Roman" pitchFamily="18" charset="0"/>
                <a:cs typeface="Times New Roman" pitchFamily="18" charset="0"/>
              </a:rPr>
              <a:t>ПРОСТРАНСТВО</a:t>
            </a:r>
          </a:p>
          <a:p>
            <a:r>
              <a:rPr lang="ru-RU" sz="2400" dirty="0">
                <a:solidFill>
                  <a:srgbClr val="FF0000"/>
                </a:solidFill>
                <a:latin typeface="Times New Roman" pitchFamily="18" charset="0"/>
                <a:cs typeface="Times New Roman" pitchFamily="18" charset="0"/>
              </a:rPr>
              <a:t>ВРЕМЯ</a:t>
            </a:r>
          </a:p>
          <a:p>
            <a:r>
              <a:rPr lang="ru-RU" sz="2400" dirty="0">
                <a:solidFill>
                  <a:srgbClr val="FF0000"/>
                </a:solidFill>
                <a:latin typeface="Times New Roman" pitchFamily="18" charset="0"/>
                <a:cs typeface="Times New Roman" pitchFamily="18" charset="0"/>
              </a:rPr>
              <a:t>ПРЕДМЕТНОЕ ОКРУЖЕНИЕ</a:t>
            </a:r>
          </a:p>
          <a:p>
            <a:endParaRPr lang="ru-RU" dirty="0"/>
          </a:p>
        </p:txBody>
      </p:sp>
      <p:pic>
        <p:nvPicPr>
          <p:cNvPr id="14338" name="Picture 2" descr="G:\аттестация\последнее фото\IMG_0781.JPG"/>
          <p:cNvPicPr>
            <a:picLocks noGrp="1" noChangeAspect="1" noChangeArrowheads="1"/>
          </p:cNvPicPr>
          <p:nvPr>
            <p:ph idx="1"/>
          </p:nvPr>
        </p:nvPicPr>
        <p:blipFill>
          <a:blip r:embed="rId2"/>
          <a:srcRect/>
          <a:stretch>
            <a:fillRect/>
          </a:stretch>
        </p:blipFill>
        <p:spPr bwMode="auto">
          <a:xfrm>
            <a:off x="3707904" y="500042"/>
            <a:ext cx="4978896" cy="544923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Autofit/>
          </a:bodyPr>
          <a:lstStyle/>
          <a:p>
            <a:r>
              <a:rPr lang="ru-RU" sz="2400" b="1" dirty="0" smtClean="0">
                <a:solidFill>
                  <a:srgbClr val="FF0000"/>
                </a:solidFill>
                <a:latin typeface="Times New Roman" pitchFamily="18" charset="0"/>
                <a:cs typeface="Times New Roman" pitchFamily="18" charset="0"/>
              </a:rPr>
              <a:t>ПОЗНАВАТЕЛЬНОЕ РАЗВИТИЕ</a:t>
            </a:r>
            <a:r>
              <a:rPr lang="ru-RU" sz="2400" dirty="0" smtClean="0">
                <a:solidFill>
                  <a:srgbClr val="7030A0"/>
                </a:solidFill>
                <a:latin typeface="Times New Roman" pitchFamily="18" charset="0"/>
                <a:cs typeface="Times New Roman" pitchFamily="18" charset="0"/>
              </a:rPr>
              <a:t/>
            </a:r>
            <a:br>
              <a:rPr lang="ru-RU" sz="2400" dirty="0" smtClean="0">
                <a:solidFill>
                  <a:srgbClr val="7030A0"/>
                </a:solidFill>
                <a:latin typeface="Times New Roman" pitchFamily="18" charset="0"/>
                <a:cs typeface="Times New Roman" pitchFamily="18" charset="0"/>
              </a:rPr>
            </a:br>
            <a:r>
              <a:rPr lang="ru-RU" sz="2400" dirty="0" smtClean="0">
                <a:solidFill>
                  <a:srgbClr val="7030A0"/>
                </a:solidFill>
                <a:latin typeface="Times New Roman" pitchFamily="18" charset="0"/>
                <a:cs typeface="Times New Roman" pitchFamily="18" charset="0"/>
              </a:rPr>
              <a:t>Центр </a:t>
            </a:r>
            <a:r>
              <a:rPr lang="ru-RU" sz="2400" dirty="0">
                <a:solidFill>
                  <a:srgbClr val="7030A0"/>
                </a:solidFill>
                <a:latin typeface="Times New Roman" pitchFamily="18" charset="0"/>
                <a:cs typeface="Times New Roman" pitchFamily="18" charset="0"/>
              </a:rPr>
              <a:t>экспериментирования</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smtClean="0">
                <a:solidFill>
                  <a:srgbClr val="FF0000"/>
                </a:solidFill>
                <a:latin typeface="Times New Roman" pitchFamily="18" charset="0"/>
                <a:cs typeface="Times New Roman" pitchFamily="18" charset="0"/>
              </a:rPr>
              <a:t>В </a:t>
            </a:r>
            <a:r>
              <a:rPr lang="ru-RU" sz="2000" dirty="0">
                <a:solidFill>
                  <a:srgbClr val="FF0000"/>
                </a:solidFill>
                <a:latin typeface="Times New Roman" pitchFamily="18" charset="0"/>
                <a:cs typeface="Times New Roman" pitchFamily="18" charset="0"/>
              </a:rPr>
              <a:t>нем находится материал, для осуществления опытной </a:t>
            </a:r>
            <a:r>
              <a:rPr lang="ru-RU" sz="2000" u="sng" dirty="0" smtClean="0">
                <a:solidFill>
                  <a:srgbClr val="FF0000"/>
                </a:solidFill>
                <a:latin typeface="Times New Roman" pitchFamily="18" charset="0"/>
                <a:cs typeface="Times New Roman" pitchFamily="18" charset="0"/>
              </a:rPr>
              <a:t>деятельности.</a:t>
            </a:r>
            <a:r>
              <a:rPr lang="ru-RU" sz="2000" dirty="0" smtClean="0">
                <a:solidFill>
                  <a:srgbClr val="FF0000"/>
                </a:solidFill>
                <a:latin typeface="Times New Roman" pitchFamily="18" charset="0"/>
                <a:cs typeface="Times New Roman" pitchFamily="18" charset="0"/>
              </a:rPr>
              <a:t> </a:t>
            </a:r>
            <a:r>
              <a:rPr lang="ru-RU" sz="2000" dirty="0">
                <a:solidFill>
                  <a:srgbClr val="FF0000"/>
                </a:solidFill>
                <a:latin typeface="Times New Roman" pitchFamily="18" charset="0"/>
                <a:cs typeface="Times New Roman" pitchFamily="18" charset="0"/>
              </a:rPr>
              <a:t>В процессе экспериментальной деятельности по выращиванию растений ведутся дневники </a:t>
            </a:r>
            <a:r>
              <a:rPr lang="ru-RU" sz="2000" dirty="0" smtClean="0">
                <a:solidFill>
                  <a:srgbClr val="FF0000"/>
                </a:solidFill>
                <a:latin typeface="Times New Roman" pitchFamily="18" charset="0"/>
                <a:cs typeface="Times New Roman" pitchFamily="18" charset="0"/>
              </a:rPr>
              <a:t>наблюдений</a:t>
            </a:r>
            <a:endParaRPr lang="ru-RU" sz="2000" dirty="0">
              <a:solidFill>
                <a:srgbClr val="FF0000"/>
              </a:solidFill>
              <a:latin typeface="Times New Roman" pitchFamily="18" charset="0"/>
              <a:cs typeface="Times New Roman" pitchFamily="18" charset="0"/>
            </a:endParaRPr>
          </a:p>
        </p:txBody>
      </p:sp>
      <p:pic>
        <p:nvPicPr>
          <p:cNvPr id="3" name="Picture 2" descr="F:\Новая папка (2)\20220317_160547.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779264" y="1772816"/>
            <a:ext cx="3792736" cy="43533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улыбка програамм\Новая папка\Новая папка\IMG-20220317-WA0027.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98720" y="1916832"/>
            <a:ext cx="3688080" cy="4104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1343044"/>
          </a:xfrm>
        </p:spPr>
        <p:txBody>
          <a:bodyPr>
            <a:normAutofit/>
          </a:bodyPr>
          <a:lstStyle/>
          <a:p>
            <a:pPr algn="ctr"/>
            <a:r>
              <a:rPr lang="ru-RU" sz="2400" dirty="0" smtClean="0">
                <a:solidFill>
                  <a:srgbClr val="FF0000"/>
                </a:solidFill>
                <a:latin typeface="Times New Roman" pitchFamily="18" charset="0"/>
                <a:cs typeface="Times New Roman" pitchFamily="18" charset="0"/>
              </a:rPr>
              <a:t>Центр «Воды и песка»</a:t>
            </a:r>
            <a:endParaRPr lang="ru-RU" sz="2400" dirty="0">
              <a:solidFill>
                <a:srgbClr val="FF0000"/>
              </a:solidFill>
              <a:latin typeface="Times New Roman" pitchFamily="18" charset="0"/>
              <a:cs typeface="Times New Roman" pitchFamily="18" charset="0"/>
            </a:endParaRPr>
          </a:p>
        </p:txBody>
      </p:sp>
      <p:pic>
        <p:nvPicPr>
          <p:cNvPr id="21506" name="Picture 2" descr="F:\улыбка програамм\Новая папка\Новая папка\IMG-20220317-WA0053.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518" r="12518"/>
          <a:stretch>
            <a:fillRect/>
          </a:stretch>
        </p:blipFill>
        <p:spPr bwMode="auto">
          <a:xfrm>
            <a:off x="1475656" y="612774"/>
            <a:ext cx="6552728" cy="4472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sz="half" idx="2"/>
          </p:nvPr>
        </p:nvSpPr>
        <p:spPr>
          <a:xfrm>
            <a:off x="285720" y="571480"/>
            <a:ext cx="3222627" cy="5483245"/>
          </a:xfrm>
        </p:spPr>
        <p:txBody>
          <a:bodyPr/>
          <a:lstStyle/>
          <a:p>
            <a:pPr algn="ctr"/>
            <a:r>
              <a:rPr lang="ru-RU" sz="2000" dirty="0">
                <a:solidFill>
                  <a:srgbClr val="FF0000"/>
                </a:solidFill>
                <a:latin typeface="Times New Roman" pitchFamily="18" charset="0"/>
                <a:cs typeface="Times New Roman" pitchFamily="18" charset="0"/>
              </a:rPr>
              <a:t>Центр математического развития</a:t>
            </a:r>
          </a:p>
          <a:p>
            <a:r>
              <a:rPr lang="ru-RU" sz="1800" i="1" dirty="0">
                <a:solidFill>
                  <a:srgbClr val="FF0000"/>
                </a:solidFill>
                <a:latin typeface="Times New Roman" pitchFamily="18" charset="0"/>
                <a:cs typeface="Times New Roman" pitchFamily="18" charset="0"/>
              </a:rPr>
              <a:t>(</a:t>
            </a:r>
            <a:r>
              <a:rPr lang="ru-RU" sz="1800" i="1" dirty="0">
                <a:solidFill>
                  <a:schemeClr val="accent1"/>
                </a:solidFill>
                <a:latin typeface="Times New Roman" pitchFamily="18" charset="0"/>
                <a:cs typeface="Times New Roman" pitchFamily="18" charset="0"/>
              </a:rPr>
              <a:t>игротека)</a:t>
            </a:r>
            <a:r>
              <a:rPr lang="ru-RU" sz="1800" dirty="0">
                <a:solidFill>
                  <a:schemeClr val="accent1"/>
                </a:solidFill>
                <a:latin typeface="Times New Roman" pitchFamily="18" charset="0"/>
                <a:cs typeface="Times New Roman" pitchFamily="18" charset="0"/>
              </a:rPr>
              <a:t> имеет важные развивающие функции. В данном центре </a:t>
            </a:r>
            <a:r>
              <a:rPr lang="ru-RU" sz="1800" dirty="0" err="1">
                <a:solidFill>
                  <a:schemeClr val="accent1"/>
                </a:solidFill>
                <a:latin typeface="Times New Roman" pitchFamily="18" charset="0"/>
                <a:cs typeface="Times New Roman" pitchFamily="18" charset="0"/>
              </a:rPr>
              <a:t>располагается</a:t>
            </a:r>
            <a:r>
              <a:rPr lang="ru-RU" sz="1800" u="sng" dirty="0" err="1">
                <a:solidFill>
                  <a:schemeClr val="accent1"/>
                </a:solidFill>
                <a:latin typeface="Times New Roman" pitchFamily="18" charset="0"/>
                <a:cs typeface="Times New Roman" pitchFamily="18" charset="0"/>
              </a:rPr>
              <a:t>материал</a:t>
            </a:r>
            <a:r>
              <a:rPr lang="ru-RU" sz="1800" dirty="0">
                <a:solidFill>
                  <a:schemeClr val="accent1"/>
                </a:solidFill>
                <a:latin typeface="Times New Roman" pitchFamily="18" charset="0"/>
                <a:cs typeface="Times New Roman" pitchFamily="18" charset="0"/>
              </a:rPr>
              <a:t>: </a:t>
            </a:r>
            <a:r>
              <a:rPr lang="ru-RU" sz="1800" dirty="0" smtClean="0">
                <a:solidFill>
                  <a:schemeClr val="accent1"/>
                </a:solidFill>
                <a:latin typeface="Times New Roman" pitchFamily="18" charset="0"/>
                <a:cs typeface="Times New Roman" pitchFamily="18" charset="0"/>
              </a:rPr>
              <a:t>блоки </a:t>
            </a:r>
            <a:r>
              <a:rPr lang="ru-RU" sz="1800" dirty="0" err="1" smtClean="0">
                <a:solidFill>
                  <a:schemeClr val="accent1"/>
                </a:solidFill>
                <a:latin typeface="Times New Roman" pitchFamily="18" charset="0"/>
                <a:cs typeface="Times New Roman" pitchFamily="18" charset="0"/>
              </a:rPr>
              <a:t>Дьеныша</a:t>
            </a:r>
            <a:r>
              <a:rPr lang="ru-RU" sz="1800" dirty="0" smtClean="0">
                <a:solidFill>
                  <a:schemeClr val="accent1"/>
                </a:solidFill>
                <a:latin typeface="Times New Roman" pitchFamily="18" charset="0"/>
                <a:cs typeface="Times New Roman" pitchFamily="18" charset="0"/>
              </a:rPr>
              <a:t> и палочки </a:t>
            </a:r>
            <a:r>
              <a:rPr lang="ru-RU" sz="1800" dirty="0" err="1" smtClean="0">
                <a:solidFill>
                  <a:schemeClr val="accent1"/>
                </a:solidFill>
                <a:latin typeface="Times New Roman" pitchFamily="18" charset="0"/>
                <a:cs typeface="Times New Roman" pitchFamily="18" charset="0"/>
              </a:rPr>
              <a:t>Кюзенера</a:t>
            </a:r>
            <a:r>
              <a:rPr lang="ru-RU" sz="1800" dirty="0" smtClean="0">
                <a:solidFill>
                  <a:schemeClr val="accent1"/>
                </a:solidFill>
                <a:latin typeface="Times New Roman" pitchFamily="18" charset="0"/>
                <a:cs typeface="Times New Roman" pitchFamily="18" charset="0"/>
              </a:rPr>
              <a:t>, кубики и квадраты Никитина, игры </a:t>
            </a:r>
            <a:r>
              <a:rPr lang="ru-RU" sz="1800" dirty="0" err="1" smtClean="0">
                <a:solidFill>
                  <a:schemeClr val="accent1"/>
                </a:solidFill>
                <a:latin typeface="Times New Roman" pitchFamily="18" charset="0"/>
                <a:cs typeface="Times New Roman" pitchFamily="18" charset="0"/>
              </a:rPr>
              <a:t>Танграм</a:t>
            </a:r>
            <a:r>
              <a:rPr lang="ru-RU" sz="1800" dirty="0" smtClean="0">
                <a:solidFill>
                  <a:schemeClr val="accent1"/>
                </a:solidFill>
                <a:latin typeface="Times New Roman" pitchFamily="18" charset="0"/>
                <a:cs typeface="Times New Roman" pitchFamily="18" charset="0"/>
              </a:rPr>
              <a:t>; </a:t>
            </a:r>
            <a:r>
              <a:rPr lang="ru-RU" sz="1800" dirty="0">
                <a:solidFill>
                  <a:schemeClr val="accent1"/>
                </a:solidFill>
                <a:latin typeface="Times New Roman" pitchFamily="18" charset="0"/>
                <a:cs typeface="Times New Roman" pitchFamily="18" charset="0"/>
              </a:rPr>
              <a:t>наборы карточек на сопоставление цифры и количества, наборы кубиков с цифрами и числовыми фигурами, представлены, как различные виды мозаик, так и современные </a:t>
            </a:r>
            <a:r>
              <a:rPr lang="ru-RU" sz="1800" dirty="0" err="1">
                <a:solidFill>
                  <a:schemeClr val="accent1"/>
                </a:solidFill>
                <a:latin typeface="Times New Roman" pitchFamily="18" charset="0"/>
                <a:cs typeface="Times New Roman" pitchFamily="18" charset="0"/>
              </a:rPr>
              <a:t>пазлы</a:t>
            </a:r>
            <a:r>
              <a:rPr lang="ru-RU" sz="1800" dirty="0">
                <a:solidFill>
                  <a:schemeClr val="accent1"/>
                </a:solidFill>
                <a:latin typeface="Times New Roman" pitchFamily="18" charset="0"/>
                <a:cs typeface="Times New Roman" pitchFamily="18" charset="0"/>
              </a:rPr>
              <a:t>. Достаточно широкий выбор игр на развитие мелкой моторики руки.</a:t>
            </a:r>
          </a:p>
          <a:p>
            <a:endParaRPr lang="ru-RU" dirty="0"/>
          </a:p>
        </p:txBody>
      </p:sp>
      <p:pic>
        <p:nvPicPr>
          <p:cNvPr id="3074" name="Picture 2" descr="F:\Новая папка (2)\20220317_16424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273050"/>
            <a:ext cx="5328592" cy="5820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smtClean="0">
                <a:solidFill>
                  <a:srgbClr val="FF0000"/>
                </a:solidFill>
                <a:latin typeface="Times New Roman" panose="02020603050405020304" pitchFamily="18" charset="0"/>
                <a:cs typeface="Times New Roman" panose="02020603050405020304" pitchFamily="18" charset="0"/>
              </a:rPr>
              <a:t>Центр «ТРИЗ»</a:t>
            </a:r>
            <a:endParaRPr lang="ru-RU" sz="2400" dirty="0">
              <a:solidFill>
                <a:srgbClr val="FF0000"/>
              </a:solidFill>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p:txBody>
          <a:bodyPr/>
          <a:lstStyle/>
          <a:p>
            <a:pPr algn="just">
              <a:spcAft>
                <a:spcPts val="0"/>
              </a:spcAft>
            </a:pPr>
            <a:r>
              <a:rPr lang="ru-RU" sz="1600" dirty="0">
                <a:solidFill>
                  <a:schemeClr val="accent1"/>
                </a:solidFill>
                <a:latin typeface="Times New Roman"/>
                <a:ea typeface="Times New Roman"/>
              </a:rPr>
              <a:t>Для гармоничного, всестороннего и по-настоящему активного творческого мышления у детей мы используем метод ТРИЗ.</a:t>
            </a:r>
          </a:p>
          <a:p>
            <a:pPr algn="just">
              <a:spcAft>
                <a:spcPts val="0"/>
              </a:spcAft>
            </a:pPr>
            <a:r>
              <a:rPr lang="ru-RU" sz="1600" dirty="0">
                <a:solidFill>
                  <a:schemeClr val="accent1"/>
                </a:solidFill>
                <a:latin typeface="Times New Roman"/>
                <a:ea typeface="Times New Roman"/>
              </a:rPr>
              <a:t>Придумывайте темы для разговора в соответствии с возрастом детей и строим обсуждение на основе «Волшебного экрана».</a:t>
            </a:r>
          </a:p>
          <a:p>
            <a:pPr algn="just">
              <a:spcAft>
                <a:spcPts val="0"/>
              </a:spcAft>
            </a:pPr>
            <a:r>
              <a:rPr lang="ru-RU" sz="1600" dirty="0">
                <a:solidFill>
                  <a:schemeClr val="accent1"/>
                </a:solidFill>
                <a:latin typeface="Times New Roman"/>
                <a:ea typeface="Times New Roman"/>
              </a:rPr>
              <a:t> Ребенок с малых лет привыкнет думать объемно, анализируя все составляющие интересного ему объекта.</a:t>
            </a:r>
          </a:p>
          <a:p>
            <a:endParaRPr lang="ru-RU" dirty="0"/>
          </a:p>
        </p:txBody>
      </p:sp>
      <p:pic>
        <p:nvPicPr>
          <p:cNvPr id="5122" name="Picture 2" descr="F:\Новая папка (2)\20220317_16533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273050"/>
            <a:ext cx="4968552" cy="596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28479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420</Words>
  <Application>Microsoft Office PowerPoint</Application>
  <PresentationFormat>Экран (4:3)</PresentationFormat>
  <Paragraphs>58</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СП «Детский сад Улыбка» ГБОУ СОШ с.Камышла</vt:lpstr>
      <vt:lpstr>Наполняемость развивающей предметно - пространственной среды обеспечивает разностороннее развитие детей, соответствует физическому, социально - личностному, познавательно - речевому и художественно - эстетическому развитию ОБЩИЙ ВИД ГРУППЫ</vt:lpstr>
      <vt:lpstr>Развивающая предметно- пространственная среда организована в группе «Семицветик» с учетом требований ФГОС, где четко прослеживаются все 5 образовательных областей</vt:lpstr>
      <vt:lpstr>При построении развивающей предметно –пространственной среды учитывались следующие принципы: </vt:lpstr>
      <vt:lpstr>Презентация PowerPoint</vt:lpstr>
      <vt:lpstr>ПОЗНАВАТЕЛЬНОЕ РАЗВИТИЕ Центр экспериментирования В нем находится материал, для осуществления опытной деятельности. В процессе экспериментальной деятельности по выращиванию растений ведутся дневники наблюдений</vt:lpstr>
      <vt:lpstr>Центр «Воды и песка»</vt:lpstr>
      <vt:lpstr>Презентация PowerPoint</vt:lpstr>
      <vt:lpstr>Центр «ТРИЗ»</vt:lpstr>
      <vt:lpstr>В  «Нравственно-патриотическом» уголке мы разместили государственную символику России, достопримечательности нашего села. В нем находятся пособия, отражающие многонациональность нашей Родины, иллюстрационный материал по ознакомлению детей с обычаями и традициями малой Родины, образцы народного декоративно-прикладного искусства.</vt:lpstr>
      <vt:lpstr>В группе есть уголок «Татарская изба», где дети знакомятся с бытом, традициями, обычаями, татарского народа</vt:lpstr>
      <vt:lpstr>Центр конструктивной деятельности »Юные конструкторы» Центр, хоть и сосредоточен на одном месте и занимает немного пространства, он достаточно мобилен. Практичность его состоит в том, что с содержанием строительного уголка можно перемещаться в любое место группы и организовывать данную деятельность как с подгруппой детей, так и индивидуально. Очень много видов конструктора </vt:lpstr>
      <vt:lpstr>Детям очень нравится заниматься конструкторами Морфан. Из одного конструктора собираются различные модели. Потеря одной или нескольких деталей не имеют значения. Этот вид конструктора стимулируют развитие инженерной мысли, побуждая придумывать новые модели </vt:lpstr>
      <vt:lpstr>РЕЧЕВОЕ РАЗВИТИЕ  Речевая развивающая среда –это особым образом организованное окружение, наиболее эффективно влияющее на развитие разных сторон речи каждого ребенка </vt:lpstr>
      <vt:lpstr>В центре «Звукоград»  находятся различные дидактические игры по развитию речи, серии картин и иллюстраций для установления последовательности событий, наборы парных картинок на соотнесение, разрезные сюжетные картинки, звуковые домики, для изучения звуковой культуры речи</vt:lpstr>
      <vt:lpstr>Презентация PowerPoint</vt:lpstr>
      <vt:lpstr>В центре  «МИР КНИГИ» находятся книги с художественными произведениями детских писателей, сказки или иные литературные формы по тематике недели. Главный принцип подбора книг –минимум текста –максимум иллюстраций.</vt:lpstr>
      <vt:lpstr>Художественно-эстетическое развитие включает: - Центр  творчества «Изо студия»  По желанию ребенок может найти и воспользоваться необходимым, для воплощения своих творческих идей, замыслов, фантазии. </vt:lpstr>
      <vt:lpstr>Презентация PowerPoint</vt:lpstr>
      <vt:lpstr>СОЦИАЛЬНО-КОММУНИЕАТИВНОЕ РАЗВИТИЕ В Центре «Сюжетно – ролевых игр» оборудование и пособия размещены таким образом, чтобы дети могли легко подбирать игрушки, комбинировать их «под свои игровые творческие замыслы».</vt:lpstr>
      <vt:lpstr>Сюжетно-ролевая игра «Парикмахерская»  </vt:lpstr>
      <vt:lpstr>В связи с тем, что игровые замыслы старших дошкольников весьма разнообразны, вся игровая стационарная мебель используется многофункционально для различных сюжетно-ролевых игр.</vt:lpstr>
      <vt:lpstr>Сюжетно-ролевая игра «СБЕРБАНК» , которая нам помогает изучать финансовую грамотность</vt:lpstr>
      <vt:lpstr>Центр «Безопасность» отражает безопасность дома, на улице. В центре имеются дидактические, настольные игры, атрибуты. Имеется специальный столик с разметкой дорог и улиц, с набором инструментов, строительных материалов и знаков. Мобильность. Легодоступность</vt:lpstr>
      <vt:lpstr>Презентация PowerPoint</vt:lpstr>
      <vt:lpstr>Физическое развитие: Центр сохранения здоровья Спортивный уголок содержит в себе как традиционный физкультурный инвентарь, так и нетрадиционный. Спортивный уголок пользуется популярностью у детей, поскольку реализует их потребность в двигательной активности. </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 «Детский сад Улыбка» ГБОУ СОШ с.Камышла</dc:title>
  <dc:creator>Админ</dc:creator>
  <cp:lastModifiedBy>Улыбка</cp:lastModifiedBy>
  <cp:revision>27</cp:revision>
  <dcterms:created xsi:type="dcterms:W3CDTF">2018-01-28T20:00:56Z</dcterms:created>
  <dcterms:modified xsi:type="dcterms:W3CDTF">2022-03-18T04:40:10Z</dcterms:modified>
</cp:coreProperties>
</file>